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0"/>
  </p:notesMasterIdLst>
  <p:sldIdLst>
    <p:sldId id="292" r:id="rId5"/>
    <p:sldId id="296" r:id="rId6"/>
    <p:sldId id="295" r:id="rId7"/>
    <p:sldId id="297" r:id="rId8"/>
    <p:sldId id="301" r:id="rId9"/>
    <p:sldId id="303" r:id="rId10"/>
    <p:sldId id="304" r:id="rId11"/>
    <p:sldId id="318" r:id="rId12"/>
    <p:sldId id="321" r:id="rId13"/>
    <p:sldId id="305" r:id="rId14"/>
    <p:sldId id="324" r:id="rId15"/>
    <p:sldId id="325" r:id="rId16"/>
    <p:sldId id="306" r:id="rId17"/>
    <p:sldId id="307" r:id="rId18"/>
    <p:sldId id="308" r:id="rId19"/>
    <p:sldId id="327" r:id="rId20"/>
    <p:sldId id="310" r:id="rId21"/>
    <p:sldId id="329" r:id="rId22"/>
    <p:sldId id="311" r:id="rId23"/>
    <p:sldId id="312" r:id="rId24"/>
    <p:sldId id="330" r:id="rId25"/>
    <p:sldId id="309" r:id="rId26"/>
    <p:sldId id="313" r:id="rId27"/>
    <p:sldId id="314" r:id="rId28"/>
    <p:sldId id="315" r:id="rId29"/>
  </p:sldIdLst>
  <p:sldSz cx="12192000" cy="6858000"/>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e Snijders" initials="LS" lastIdx="11" clrIdx="0">
    <p:extLst>
      <p:ext uri="{19B8F6BF-5375-455C-9EA6-DF929625EA0E}">
        <p15:presenceInfo xmlns:p15="http://schemas.microsoft.com/office/powerpoint/2012/main" userId="S-1-5-21-3078585335-801817429-1285785672-235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AB8"/>
    <a:srgbClr val="EAF5CB"/>
    <a:srgbClr val="385723"/>
    <a:srgbClr val="25944A"/>
    <a:srgbClr val="F1F8DC"/>
    <a:srgbClr val="402E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998F7A-F2FE-4BB4-B9E3-6ABAE420D7D5}" v="466" dt="2023-06-14T11:22:37.693"/>
    <p1510:client id="{B50AEDA8-9767-3E18-B76C-738B21616700}" v="18" dt="2023-08-25T07:40:13.321"/>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99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8-18T15:13:15.717" idx="4">
    <p:pos x="10" y="10"/>
    <p:text>Nog even nalezen, dubbelop</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11-30T16:15:43.065" idx="11">
    <p:pos x="10" y="10"/>
    <p:text>tot hier gekomen!!</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3B3180A-1B53-FD48-9016-C6C5D45D26BD}" type="datetimeFigureOut">
              <a:rPr lang="nl-NL" smtClean="0"/>
              <a:t>25-8-2023</a:t>
            </a:fld>
            <a:endParaRPr lang="nl-NL"/>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08523CF-DBBD-AC48-880A-73F35CA85842}" type="slidenum">
              <a:rPr lang="nl-NL" smtClean="0"/>
              <a:t>‹nr.›</a:t>
            </a:fld>
            <a:endParaRPr lang="nl-NL"/>
          </a:p>
        </p:txBody>
      </p:sp>
    </p:spTree>
    <p:extLst>
      <p:ext uri="{BB962C8B-B14F-4D97-AF65-F5344CB8AC3E}">
        <p14:creationId xmlns:p14="http://schemas.microsoft.com/office/powerpoint/2010/main" val="794268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008523CF-DBBD-AC48-880A-73F35CA85842}" type="slidenum">
              <a:rPr lang="nl-NL" smtClean="0"/>
              <a:t>1</a:t>
            </a:fld>
            <a:endParaRPr lang="nl-NL"/>
          </a:p>
        </p:txBody>
      </p:sp>
    </p:spTree>
    <p:extLst>
      <p:ext uri="{BB962C8B-B14F-4D97-AF65-F5344CB8AC3E}">
        <p14:creationId xmlns:p14="http://schemas.microsoft.com/office/powerpoint/2010/main" val="28669338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en tekst">
    <p:spTree>
      <p:nvGrpSpPr>
        <p:cNvPr id="1" name=""/>
        <p:cNvGrpSpPr/>
        <p:nvPr/>
      </p:nvGrpSpPr>
      <p:grpSpPr>
        <a:xfrm>
          <a:off x="0" y="0"/>
          <a:ext cx="0" cy="0"/>
          <a:chOff x="0" y="0"/>
          <a:chExt cx="0" cy="0"/>
        </a:xfrm>
      </p:grpSpPr>
      <p:sp>
        <p:nvSpPr>
          <p:cNvPr id="15" name="Rechthoek 14"/>
          <p:cNvSpPr/>
          <p:nvPr userDrawn="1"/>
        </p:nvSpPr>
        <p:spPr>
          <a:xfrm>
            <a:off x="5876818" y="-13438"/>
            <a:ext cx="6315182" cy="6871438"/>
          </a:xfrm>
          <a:prstGeom prst="rect">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Ovaal 15"/>
          <p:cNvSpPr/>
          <p:nvPr userDrawn="1"/>
        </p:nvSpPr>
        <p:spPr>
          <a:xfrm>
            <a:off x="3336852" y="-493160"/>
            <a:ext cx="5108506" cy="8147407"/>
          </a:xfrm>
          <a:prstGeom prst="ellipse">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838200" y="659921"/>
            <a:ext cx="10515600" cy="553998"/>
          </a:xfrm>
        </p:spPr>
        <p:txBody>
          <a:bodyPr>
            <a:noAutofit/>
          </a:bodyPr>
          <a:lstStyle>
            <a:lvl1pPr>
              <a:defRPr sz="3600" b="1">
                <a:solidFill>
                  <a:srgbClr val="25944A"/>
                </a:solidFill>
                <a:latin typeface="Segoe Print" panose="02000600000000000000" pitchFamily="2" charset="0"/>
              </a:defRPr>
            </a:lvl1pPr>
          </a:lstStyle>
          <a:p>
            <a:r>
              <a:rPr lang="nl-NL"/>
              <a:t>Klik om de stijl te bewerken</a:t>
            </a:r>
          </a:p>
        </p:txBody>
      </p:sp>
      <p:sp>
        <p:nvSpPr>
          <p:cNvPr id="3" name="Tijdelijke aanduiding voor inhoud 2"/>
          <p:cNvSpPr>
            <a:spLocks noGrp="1"/>
          </p:cNvSpPr>
          <p:nvPr>
            <p:ph idx="1"/>
          </p:nvPr>
        </p:nvSpPr>
        <p:spPr>
          <a:xfrm>
            <a:off x="4375580" y="1732480"/>
            <a:ext cx="6978220" cy="4680000"/>
          </a:xfrm>
        </p:spPr>
        <p:txBody>
          <a:bodyPr numCol="2" spcCol="360000" anchor="ctr"/>
          <a:lstStyle>
            <a:lvl1pPr marL="0" indent="0" algn="just">
              <a:lnSpc>
                <a:spcPct val="100000"/>
              </a:lnSpc>
              <a:spcBef>
                <a:spcPts val="0"/>
              </a:spcBef>
              <a:buNone/>
              <a:defRPr sz="1200">
                <a:solidFill>
                  <a:srgbClr val="385723"/>
                </a:solidFill>
                <a:latin typeface="+mn-lt"/>
              </a:defRPr>
            </a:lvl1pPr>
          </a:lstStyle>
          <a:p>
            <a:pPr lvl="0"/>
            <a:r>
              <a:rPr lang="nl-NL"/>
              <a:t>Tekststijl van het model bewerken</a:t>
            </a:r>
          </a:p>
        </p:txBody>
      </p:sp>
      <p:sp>
        <p:nvSpPr>
          <p:cNvPr id="10" name="Rechthoek 9">
            <a:extLst>
              <a:ext uri="{FF2B5EF4-FFF2-40B4-BE49-F238E27FC236}">
                <a16:creationId xmlns:a16="http://schemas.microsoft.com/office/drawing/2014/main" id="{5FBC11C7-6B1C-AD4B-A463-52998B6E6324}"/>
              </a:ext>
            </a:extLst>
          </p:cNvPr>
          <p:cNvSpPr/>
          <p:nvPr userDrawn="1"/>
        </p:nvSpPr>
        <p:spPr>
          <a:xfrm>
            <a:off x="11503580" y="-15498"/>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1" name="Afbeelding 10">
            <a:extLst>
              <a:ext uri="{FF2B5EF4-FFF2-40B4-BE49-F238E27FC236}">
                <a16:creationId xmlns:a16="http://schemas.microsoft.com/office/drawing/2014/main" id="{02509B45-B083-AD47-8B15-F7545F8B0351}"/>
              </a:ext>
            </a:extLst>
          </p:cNvPr>
          <p:cNvPicPr>
            <a:picLocks noChangeAspect="1"/>
          </p:cNvPicPr>
          <p:nvPr userDrawn="1"/>
        </p:nvPicPr>
        <p:blipFill>
          <a:blip r:embed="rId2"/>
          <a:srcRect/>
          <a:stretch/>
        </p:blipFill>
        <p:spPr>
          <a:xfrm>
            <a:off x="11593993" y="243256"/>
            <a:ext cx="294451" cy="155314"/>
          </a:xfrm>
          <a:prstGeom prst="rect">
            <a:avLst/>
          </a:prstGeom>
        </p:spPr>
      </p:pic>
      <p:sp>
        <p:nvSpPr>
          <p:cNvPr id="12" name="Tekstvak 11">
            <a:extLst>
              <a:ext uri="{FF2B5EF4-FFF2-40B4-BE49-F238E27FC236}">
                <a16:creationId xmlns:a16="http://schemas.microsoft.com/office/drawing/2014/main" id="{62384697-DF52-D44B-AA1C-13E7DCD80C06}"/>
              </a:ext>
            </a:extLst>
          </p:cNvPr>
          <p:cNvSpPr txBox="1"/>
          <p:nvPr userDrawn="1"/>
        </p:nvSpPr>
        <p:spPr>
          <a:xfrm>
            <a:off x="11532732" y="459941"/>
            <a:ext cx="413079" cy="107722"/>
          </a:xfrm>
          <a:prstGeom prst="rect">
            <a:avLst/>
          </a:prstGeom>
          <a:noFill/>
        </p:spPr>
        <p:txBody>
          <a:bodyPr wrap="square" lIns="0" tIns="0" rIns="0" bIns="0" rtlCol="0">
            <a:spAutoFit/>
          </a:bodyPr>
          <a:lstStyle/>
          <a:p>
            <a:pPr algn="ctr"/>
            <a:r>
              <a:rPr lang="nl-NL" sz="700"/>
              <a:t>INHOUD</a:t>
            </a:r>
          </a:p>
        </p:txBody>
      </p:sp>
      <p:sp>
        <p:nvSpPr>
          <p:cNvPr id="13" name="Rechthoek 12">
            <a:hlinkClick r:id="" action="ppaction://hlinkshowjump?jump=firstslide"/>
            <a:extLst>
              <a:ext uri="{FF2B5EF4-FFF2-40B4-BE49-F238E27FC236}">
                <a16:creationId xmlns:a16="http://schemas.microsoft.com/office/drawing/2014/main" id="{DEC0A959-3555-CF45-83DA-C8B571652AAA}"/>
              </a:ext>
            </a:extLst>
          </p:cNvPr>
          <p:cNvSpPr/>
          <p:nvPr userDrawn="1"/>
        </p:nvSpPr>
        <p:spPr>
          <a:xfrm>
            <a:off x="11503580" y="-1549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Rechthoek 13">
            <a:extLst>
              <a:ext uri="{FF2B5EF4-FFF2-40B4-BE49-F238E27FC236}">
                <a16:creationId xmlns:a16="http://schemas.microsoft.com/office/drawing/2014/main" id="{D7A9F8FE-2B1D-244F-A3E6-5834D1D72606}"/>
              </a:ext>
            </a:extLst>
          </p:cNvPr>
          <p:cNvSpPr/>
          <p:nvPr userDrawn="1"/>
        </p:nvSpPr>
        <p:spPr>
          <a:xfrm>
            <a:off x="11503580" y="-28936"/>
            <a:ext cx="471385" cy="6733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7" name="Rechte verbindingslijn 16">
            <a:extLst>
              <a:ext uri="{FF2B5EF4-FFF2-40B4-BE49-F238E27FC236}">
                <a16:creationId xmlns:a16="http://schemas.microsoft.com/office/drawing/2014/main" id="{10231888-D1A6-6A4C-93CB-CEC90BE9412D}"/>
              </a:ext>
            </a:extLst>
          </p:cNvPr>
          <p:cNvCxnSpPr/>
          <p:nvPr userDrawn="1"/>
        </p:nvCxnSpPr>
        <p:spPr>
          <a:xfrm>
            <a:off x="844825" y="1326125"/>
            <a:ext cx="10440000" cy="0"/>
          </a:xfrm>
          <a:prstGeom prst="line">
            <a:avLst/>
          </a:prstGeom>
          <a:ln w="9525">
            <a:solidFill>
              <a:srgbClr val="25944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307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C2B956-6A24-2B42-B2D8-B2E494BBF90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D685E36-2CFD-ED47-AE08-18F2B84F1895}"/>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7D7D530-7C1E-3749-9E9C-44318429160D}"/>
              </a:ext>
            </a:extLst>
          </p:cNvPr>
          <p:cNvSpPr>
            <a:spLocks noGrp="1"/>
          </p:cNvSpPr>
          <p:nvPr>
            <p:ph type="dt" sz="half" idx="10"/>
          </p:nvPr>
        </p:nvSpPr>
        <p:spPr/>
        <p:txBody>
          <a:bodyPr/>
          <a:lstStyle/>
          <a:p>
            <a:fld id="{69334C50-D4A3-9F4D-B96C-9E7364CBCA70}" type="datetimeFigureOut">
              <a:rPr lang="nl-NL" smtClean="0"/>
              <a:t>25-8-2023</a:t>
            </a:fld>
            <a:endParaRPr lang="nl-NL"/>
          </a:p>
        </p:txBody>
      </p:sp>
      <p:sp>
        <p:nvSpPr>
          <p:cNvPr id="5" name="Tijdelijke aanduiding voor voettekst 4">
            <a:extLst>
              <a:ext uri="{FF2B5EF4-FFF2-40B4-BE49-F238E27FC236}">
                <a16:creationId xmlns:a16="http://schemas.microsoft.com/office/drawing/2014/main" id="{895114AE-6823-D842-962C-04683993743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0F21303-A0DC-6349-9AB4-48C8EC31C75B}"/>
              </a:ext>
            </a:extLst>
          </p:cNvPr>
          <p:cNvSpPr>
            <a:spLocks noGrp="1"/>
          </p:cNvSpPr>
          <p:nvPr>
            <p:ph type="sldNum" sz="quarter" idx="12"/>
          </p:nvPr>
        </p:nvSpPr>
        <p:spPr/>
        <p:txBody>
          <a:bodyPr/>
          <a:lstStyle/>
          <a:p>
            <a:fld id="{6E4AD43A-545F-8C46-BE01-529921E56AB0}" type="slidenum">
              <a:rPr lang="nl-NL" smtClean="0"/>
              <a:t>‹nr.›</a:t>
            </a:fld>
            <a:endParaRPr lang="nl-NL"/>
          </a:p>
        </p:txBody>
      </p:sp>
    </p:spTree>
    <p:extLst>
      <p:ext uri="{BB962C8B-B14F-4D97-AF65-F5344CB8AC3E}">
        <p14:creationId xmlns:p14="http://schemas.microsoft.com/office/powerpoint/2010/main" val="317876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C8B643-232A-3D4F-91D6-4476A002DD44}"/>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A1D45457-5991-8645-A3F9-90D92E9DCD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BB5B6432-A81F-9743-8B55-AB8FCA62F6E6}"/>
              </a:ext>
            </a:extLst>
          </p:cNvPr>
          <p:cNvSpPr>
            <a:spLocks noGrp="1"/>
          </p:cNvSpPr>
          <p:nvPr>
            <p:ph type="dt" sz="half" idx="10"/>
          </p:nvPr>
        </p:nvSpPr>
        <p:spPr/>
        <p:txBody>
          <a:bodyPr/>
          <a:lstStyle/>
          <a:p>
            <a:fld id="{69334C50-D4A3-9F4D-B96C-9E7364CBCA70}" type="datetimeFigureOut">
              <a:rPr lang="nl-NL" smtClean="0"/>
              <a:t>25-8-2023</a:t>
            </a:fld>
            <a:endParaRPr lang="nl-NL"/>
          </a:p>
        </p:txBody>
      </p:sp>
      <p:sp>
        <p:nvSpPr>
          <p:cNvPr id="5" name="Tijdelijke aanduiding voor voettekst 4">
            <a:extLst>
              <a:ext uri="{FF2B5EF4-FFF2-40B4-BE49-F238E27FC236}">
                <a16:creationId xmlns:a16="http://schemas.microsoft.com/office/drawing/2014/main" id="{8AB53C7E-E485-3246-8B3E-553BFDCDECE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1AFA3D7-4257-FA45-8F5D-F2E4F911675A}"/>
              </a:ext>
            </a:extLst>
          </p:cNvPr>
          <p:cNvSpPr>
            <a:spLocks noGrp="1"/>
          </p:cNvSpPr>
          <p:nvPr>
            <p:ph type="sldNum" sz="quarter" idx="12"/>
          </p:nvPr>
        </p:nvSpPr>
        <p:spPr/>
        <p:txBody>
          <a:bodyPr/>
          <a:lstStyle/>
          <a:p>
            <a:fld id="{6E4AD43A-545F-8C46-BE01-529921E56AB0}" type="slidenum">
              <a:rPr lang="nl-NL" smtClean="0"/>
              <a:t>‹nr.›</a:t>
            </a:fld>
            <a:endParaRPr lang="nl-NL"/>
          </a:p>
        </p:txBody>
      </p:sp>
    </p:spTree>
    <p:extLst>
      <p:ext uri="{BB962C8B-B14F-4D97-AF65-F5344CB8AC3E}">
        <p14:creationId xmlns:p14="http://schemas.microsoft.com/office/powerpoint/2010/main" val="23726020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01E791-7B5A-9E47-9BFA-E1AADF2DEC8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0C53269-0F02-3440-97C3-2881AEB440FD}"/>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73604A4-DA6A-F64C-84C8-D5CF760D4C9F}"/>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BFC3EB35-A9A5-DC4F-81DF-9DE7BA22D32A}"/>
              </a:ext>
            </a:extLst>
          </p:cNvPr>
          <p:cNvSpPr>
            <a:spLocks noGrp="1"/>
          </p:cNvSpPr>
          <p:nvPr>
            <p:ph type="dt" sz="half" idx="10"/>
          </p:nvPr>
        </p:nvSpPr>
        <p:spPr/>
        <p:txBody>
          <a:bodyPr/>
          <a:lstStyle/>
          <a:p>
            <a:fld id="{69334C50-D4A3-9F4D-B96C-9E7364CBCA70}" type="datetimeFigureOut">
              <a:rPr lang="nl-NL" smtClean="0"/>
              <a:t>25-8-2023</a:t>
            </a:fld>
            <a:endParaRPr lang="nl-NL"/>
          </a:p>
        </p:txBody>
      </p:sp>
      <p:sp>
        <p:nvSpPr>
          <p:cNvPr id="6" name="Tijdelijke aanduiding voor voettekst 5">
            <a:extLst>
              <a:ext uri="{FF2B5EF4-FFF2-40B4-BE49-F238E27FC236}">
                <a16:creationId xmlns:a16="http://schemas.microsoft.com/office/drawing/2014/main" id="{4EDA234F-40EE-124C-A9E1-EE674D71499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E7D6647-2234-2547-92B3-8F5E9EA81134}"/>
              </a:ext>
            </a:extLst>
          </p:cNvPr>
          <p:cNvSpPr>
            <a:spLocks noGrp="1"/>
          </p:cNvSpPr>
          <p:nvPr>
            <p:ph type="sldNum" sz="quarter" idx="12"/>
          </p:nvPr>
        </p:nvSpPr>
        <p:spPr/>
        <p:txBody>
          <a:bodyPr/>
          <a:lstStyle/>
          <a:p>
            <a:fld id="{6E4AD43A-545F-8C46-BE01-529921E56AB0}" type="slidenum">
              <a:rPr lang="nl-NL" smtClean="0"/>
              <a:t>‹nr.›</a:t>
            </a:fld>
            <a:endParaRPr lang="nl-NL"/>
          </a:p>
        </p:txBody>
      </p:sp>
    </p:spTree>
    <p:extLst>
      <p:ext uri="{BB962C8B-B14F-4D97-AF65-F5344CB8AC3E}">
        <p14:creationId xmlns:p14="http://schemas.microsoft.com/office/powerpoint/2010/main" val="31116257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5BCFB9-E089-7C4B-B4D7-775F05101769}"/>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2ADD4DF-3168-A848-98A2-2D1D17EC90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E5AAE4FC-47E7-054E-B3F4-4842FAA1C417}"/>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14AF29AC-E983-9340-AEEB-EAFF5E123F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89FCAD3B-CF21-A249-9B59-2E50832A22EB}"/>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A175D532-CCFD-BB45-B237-EF56B9AF5806}"/>
              </a:ext>
            </a:extLst>
          </p:cNvPr>
          <p:cNvSpPr>
            <a:spLocks noGrp="1"/>
          </p:cNvSpPr>
          <p:nvPr>
            <p:ph type="dt" sz="half" idx="10"/>
          </p:nvPr>
        </p:nvSpPr>
        <p:spPr/>
        <p:txBody>
          <a:bodyPr/>
          <a:lstStyle/>
          <a:p>
            <a:fld id="{69334C50-D4A3-9F4D-B96C-9E7364CBCA70}" type="datetimeFigureOut">
              <a:rPr lang="nl-NL" smtClean="0"/>
              <a:t>25-8-2023</a:t>
            </a:fld>
            <a:endParaRPr lang="nl-NL"/>
          </a:p>
        </p:txBody>
      </p:sp>
      <p:sp>
        <p:nvSpPr>
          <p:cNvPr id="8" name="Tijdelijke aanduiding voor voettekst 7">
            <a:extLst>
              <a:ext uri="{FF2B5EF4-FFF2-40B4-BE49-F238E27FC236}">
                <a16:creationId xmlns:a16="http://schemas.microsoft.com/office/drawing/2014/main" id="{1D7C5CAD-5400-9948-8360-763348EDDF8C}"/>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23FFE808-58AB-9A49-AA73-5C9E538E4B0E}"/>
              </a:ext>
            </a:extLst>
          </p:cNvPr>
          <p:cNvSpPr>
            <a:spLocks noGrp="1"/>
          </p:cNvSpPr>
          <p:nvPr>
            <p:ph type="sldNum" sz="quarter" idx="12"/>
          </p:nvPr>
        </p:nvSpPr>
        <p:spPr/>
        <p:txBody>
          <a:bodyPr/>
          <a:lstStyle/>
          <a:p>
            <a:fld id="{6E4AD43A-545F-8C46-BE01-529921E56AB0}" type="slidenum">
              <a:rPr lang="nl-NL" smtClean="0"/>
              <a:t>‹nr.›</a:t>
            </a:fld>
            <a:endParaRPr lang="nl-NL"/>
          </a:p>
        </p:txBody>
      </p:sp>
    </p:spTree>
    <p:extLst>
      <p:ext uri="{BB962C8B-B14F-4D97-AF65-F5344CB8AC3E}">
        <p14:creationId xmlns:p14="http://schemas.microsoft.com/office/powerpoint/2010/main" val="3122187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4C70E-00DF-B445-88CD-EFEBFCC1319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0756ACF9-BE71-F745-9054-9BDE713C9657}"/>
              </a:ext>
            </a:extLst>
          </p:cNvPr>
          <p:cNvSpPr>
            <a:spLocks noGrp="1"/>
          </p:cNvSpPr>
          <p:nvPr>
            <p:ph type="dt" sz="half" idx="10"/>
          </p:nvPr>
        </p:nvSpPr>
        <p:spPr/>
        <p:txBody>
          <a:bodyPr/>
          <a:lstStyle/>
          <a:p>
            <a:fld id="{69334C50-D4A3-9F4D-B96C-9E7364CBCA70}" type="datetimeFigureOut">
              <a:rPr lang="nl-NL" smtClean="0"/>
              <a:t>25-8-2023</a:t>
            </a:fld>
            <a:endParaRPr lang="nl-NL"/>
          </a:p>
        </p:txBody>
      </p:sp>
      <p:sp>
        <p:nvSpPr>
          <p:cNvPr id="4" name="Tijdelijke aanduiding voor voettekst 3">
            <a:extLst>
              <a:ext uri="{FF2B5EF4-FFF2-40B4-BE49-F238E27FC236}">
                <a16:creationId xmlns:a16="http://schemas.microsoft.com/office/drawing/2014/main" id="{39645ED2-F348-9E4A-89E7-835302C1D34B}"/>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1E15E743-A381-B842-82F7-CA3866C46E13}"/>
              </a:ext>
            </a:extLst>
          </p:cNvPr>
          <p:cNvSpPr>
            <a:spLocks noGrp="1"/>
          </p:cNvSpPr>
          <p:nvPr>
            <p:ph type="sldNum" sz="quarter" idx="12"/>
          </p:nvPr>
        </p:nvSpPr>
        <p:spPr/>
        <p:txBody>
          <a:bodyPr/>
          <a:lstStyle/>
          <a:p>
            <a:fld id="{6E4AD43A-545F-8C46-BE01-529921E56AB0}" type="slidenum">
              <a:rPr lang="nl-NL" smtClean="0"/>
              <a:t>‹nr.›</a:t>
            </a:fld>
            <a:endParaRPr lang="nl-NL"/>
          </a:p>
        </p:txBody>
      </p:sp>
    </p:spTree>
    <p:extLst>
      <p:ext uri="{BB962C8B-B14F-4D97-AF65-F5344CB8AC3E}">
        <p14:creationId xmlns:p14="http://schemas.microsoft.com/office/powerpoint/2010/main" val="35369307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08583822-3EA1-9826-D2C4-3A9F95163450}"/>
              </a:ext>
            </a:extLst>
          </p:cNvPr>
          <p:cNvPicPr>
            <a:picLocks noChangeAspect="1"/>
          </p:cNvPicPr>
          <p:nvPr userDrawn="1"/>
        </p:nvPicPr>
        <p:blipFill>
          <a:blip r:embed="rId2"/>
          <a:srcRect/>
          <a:stretch/>
        </p:blipFill>
        <p:spPr>
          <a:xfrm>
            <a:off x="0" y="3716"/>
            <a:ext cx="12192000" cy="6858000"/>
          </a:xfrm>
          <a:prstGeom prst="rect">
            <a:avLst/>
          </a:prstGeom>
        </p:spPr>
      </p:pic>
    </p:spTree>
    <p:extLst>
      <p:ext uri="{BB962C8B-B14F-4D97-AF65-F5344CB8AC3E}">
        <p14:creationId xmlns:p14="http://schemas.microsoft.com/office/powerpoint/2010/main" val="23361066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E4E8FD-68BF-EC4D-A64B-434A7F7BD7F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3FD2F8ED-74DE-E94D-8816-8243B4FD76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117E0B22-D85E-624B-9A7A-FDD141F42C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676E6EF-4A2F-3B4F-9C20-4E400043FA6E}"/>
              </a:ext>
            </a:extLst>
          </p:cNvPr>
          <p:cNvSpPr>
            <a:spLocks noGrp="1"/>
          </p:cNvSpPr>
          <p:nvPr>
            <p:ph type="dt" sz="half" idx="10"/>
          </p:nvPr>
        </p:nvSpPr>
        <p:spPr/>
        <p:txBody>
          <a:bodyPr/>
          <a:lstStyle/>
          <a:p>
            <a:fld id="{69334C50-D4A3-9F4D-B96C-9E7364CBCA70}" type="datetimeFigureOut">
              <a:rPr lang="nl-NL" smtClean="0"/>
              <a:t>25-8-2023</a:t>
            </a:fld>
            <a:endParaRPr lang="nl-NL"/>
          </a:p>
        </p:txBody>
      </p:sp>
      <p:sp>
        <p:nvSpPr>
          <p:cNvPr id="6" name="Tijdelijke aanduiding voor voettekst 5">
            <a:extLst>
              <a:ext uri="{FF2B5EF4-FFF2-40B4-BE49-F238E27FC236}">
                <a16:creationId xmlns:a16="http://schemas.microsoft.com/office/drawing/2014/main" id="{577AD6E9-28F1-1744-968B-3D188A88423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1AD174C-1E9D-0647-AB47-A57ADE9505B3}"/>
              </a:ext>
            </a:extLst>
          </p:cNvPr>
          <p:cNvSpPr>
            <a:spLocks noGrp="1"/>
          </p:cNvSpPr>
          <p:nvPr>
            <p:ph type="sldNum" sz="quarter" idx="12"/>
          </p:nvPr>
        </p:nvSpPr>
        <p:spPr/>
        <p:txBody>
          <a:bodyPr/>
          <a:lstStyle/>
          <a:p>
            <a:fld id="{6E4AD43A-545F-8C46-BE01-529921E56AB0}" type="slidenum">
              <a:rPr lang="nl-NL" smtClean="0"/>
              <a:t>‹nr.›</a:t>
            </a:fld>
            <a:endParaRPr lang="nl-NL"/>
          </a:p>
        </p:txBody>
      </p:sp>
    </p:spTree>
    <p:extLst>
      <p:ext uri="{BB962C8B-B14F-4D97-AF65-F5344CB8AC3E}">
        <p14:creationId xmlns:p14="http://schemas.microsoft.com/office/powerpoint/2010/main" val="72025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69D17-529F-C246-8BB7-9F5173F5028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E1444B2-CEDC-9849-A42E-CA08294F1D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FA6867A1-71AC-C842-96D7-84F0443B27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52AACBD1-7DAF-DE4D-A041-FE7253C8755C}"/>
              </a:ext>
            </a:extLst>
          </p:cNvPr>
          <p:cNvSpPr>
            <a:spLocks noGrp="1"/>
          </p:cNvSpPr>
          <p:nvPr>
            <p:ph type="dt" sz="half" idx="10"/>
          </p:nvPr>
        </p:nvSpPr>
        <p:spPr/>
        <p:txBody>
          <a:bodyPr/>
          <a:lstStyle/>
          <a:p>
            <a:fld id="{69334C50-D4A3-9F4D-B96C-9E7364CBCA70}" type="datetimeFigureOut">
              <a:rPr lang="nl-NL" smtClean="0"/>
              <a:t>25-8-2023</a:t>
            </a:fld>
            <a:endParaRPr lang="nl-NL"/>
          </a:p>
        </p:txBody>
      </p:sp>
      <p:sp>
        <p:nvSpPr>
          <p:cNvPr id="6" name="Tijdelijke aanduiding voor voettekst 5">
            <a:extLst>
              <a:ext uri="{FF2B5EF4-FFF2-40B4-BE49-F238E27FC236}">
                <a16:creationId xmlns:a16="http://schemas.microsoft.com/office/drawing/2014/main" id="{501BEC7F-2144-5242-A2C9-7EE6E7CC814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9BEC233-C6DE-9F45-8BFA-15E9B1854CB6}"/>
              </a:ext>
            </a:extLst>
          </p:cNvPr>
          <p:cNvSpPr>
            <a:spLocks noGrp="1"/>
          </p:cNvSpPr>
          <p:nvPr>
            <p:ph type="sldNum" sz="quarter" idx="12"/>
          </p:nvPr>
        </p:nvSpPr>
        <p:spPr/>
        <p:txBody>
          <a:bodyPr/>
          <a:lstStyle/>
          <a:p>
            <a:fld id="{6E4AD43A-545F-8C46-BE01-529921E56AB0}" type="slidenum">
              <a:rPr lang="nl-NL" smtClean="0"/>
              <a:t>‹nr.›</a:t>
            </a:fld>
            <a:endParaRPr lang="nl-NL"/>
          </a:p>
        </p:txBody>
      </p:sp>
    </p:spTree>
    <p:extLst>
      <p:ext uri="{BB962C8B-B14F-4D97-AF65-F5344CB8AC3E}">
        <p14:creationId xmlns:p14="http://schemas.microsoft.com/office/powerpoint/2010/main" val="779471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98FB38-67A8-EC42-9C38-A87B14A6AF1B}"/>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EAF8A68-38A0-F54F-BFE4-3A8D1C2241AD}"/>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0F18572-034F-3C40-8A11-4BF99F695DCE}"/>
              </a:ext>
            </a:extLst>
          </p:cNvPr>
          <p:cNvSpPr>
            <a:spLocks noGrp="1"/>
          </p:cNvSpPr>
          <p:nvPr>
            <p:ph type="dt" sz="half" idx="10"/>
          </p:nvPr>
        </p:nvSpPr>
        <p:spPr/>
        <p:txBody>
          <a:bodyPr/>
          <a:lstStyle/>
          <a:p>
            <a:fld id="{69334C50-D4A3-9F4D-B96C-9E7364CBCA70}" type="datetimeFigureOut">
              <a:rPr lang="nl-NL" smtClean="0"/>
              <a:t>25-8-2023</a:t>
            </a:fld>
            <a:endParaRPr lang="nl-NL"/>
          </a:p>
        </p:txBody>
      </p:sp>
      <p:sp>
        <p:nvSpPr>
          <p:cNvPr id="5" name="Tijdelijke aanduiding voor voettekst 4">
            <a:extLst>
              <a:ext uri="{FF2B5EF4-FFF2-40B4-BE49-F238E27FC236}">
                <a16:creationId xmlns:a16="http://schemas.microsoft.com/office/drawing/2014/main" id="{8743FA71-42BC-B74C-95EF-C7A4A598665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142BB7F-531B-404E-A318-4520FB543233}"/>
              </a:ext>
            </a:extLst>
          </p:cNvPr>
          <p:cNvSpPr>
            <a:spLocks noGrp="1"/>
          </p:cNvSpPr>
          <p:nvPr>
            <p:ph type="sldNum" sz="quarter" idx="12"/>
          </p:nvPr>
        </p:nvSpPr>
        <p:spPr/>
        <p:txBody>
          <a:bodyPr/>
          <a:lstStyle/>
          <a:p>
            <a:fld id="{6E4AD43A-545F-8C46-BE01-529921E56AB0}" type="slidenum">
              <a:rPr lang="nl-NL" smtClean="0"/>
              <a:t>‹nr.›</a:t>
            </a:fld>
            <a:endParaRPr lang="nl-NL"/>
          </a:p>
        </p:txBody>
      </p:sp>
    </p:spTree>
    <p:extLst>
      <p:ext uri="{BB962C8B-B14F-4D97-AF65-F5344CB8AC3E}">
        <p14:creationId xmlns:p14="http://schemas.microsoft.com/office/powerpoint/2010/main" val="3941752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B33C0C2D-FA86-1A43-A638-9CE2FB8E9223}"/>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FF45312B-5346-E248-BF6D-9A68947779BB}"/>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C17B766-9E75-9846-AB71-4E578D65DD95}"/>
              </a:ext>
            </a:extLst>
          </p:cNvPr>
          <p:cNvSpPr>
            <a:spLocks noGrp="1"/>
          </p:cNvSpPr>
          <p:nvPr>
            <p:ph type="dt" sz="half" idx="10"/>
          </p:nvPr>
        </p:nvSpPr>
        <p:spPr/>
        <p:txBody>
          <a:bodyPr/>
          <a:lstStyle/>
          <a:p>
            <a:fld id="{69334C50-D4A3-9F4D-B96C-9E7364CBCA70}" type="datetimeFigureOut">
              <a:rPr lang="nl-NL" smtClean="0"/>
              <a:t>25-8-2023</a:t>
            </a:fld>
            <a:endParaRPr lang="nl-NL"/>
          </a:p>
        </p:txBody>
      </p:sp>
      <p:sp>
        <p:nvSpPr>
          <p:cNvPr id="5" name="Tijdelijke aanduiding voor voettekst 4">
            <a:extLst>
              <a:ext uri="{FF2B5EF4-FFF2-40B4-BE49-F238E27FC236}">
                <a16:creationId xmlns:a16="http://schemas.microsoft.com/office/drawing/2014/main" id="{9243374A-62D8-AA47-A85E-48656A9EA5D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5EC9BB9-B028-5B4A-8C5A-1A7945C85AD8}"/>
              </a:ext>
            </a:extLst>
          </p:cNvPr>
          <p:cNvSpPr>
            <a:spLocks noGrp="1"/>
          </p:cNvSpPr>
          <p:nvPr>
            <p:ph type="sldNum" sz="quarter" idx="12"/>
          </p:nvPr>
        </p:nvSpPr>
        <p:spPr/>
        <p:txBody>
          <a:bodyPr/>
          <a:lstStyle/>
          <a:p>
            <a:fld id="{6E4AD43A-545F-8C46-BE01-529921E56AB0}" type="slidenum">
              <a:rPr lang="nl-NL" smtClean="0"/>
              <a:t>‹nr.›</a:t>
            </a:fld>
            <a:endParaRPr lang="nl-NL"/>
          </a:p>
        </p:txBody>
      </p:sp>
    </p:spTree>
    <p:extLst>
      <p:ext uri="{BB962C8B-B14F-4D97-AF65-F5344CB8AC3E}">
        <p14:creationId xmlns:p14="http://schemas.microsoft.com/office/powerpoint/2010/main" val="618742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el en tekst volgende">
    <p:spTree>
      <p:nvGrpSpPr>
        <p:cNvPr id="1" name=""/>
        <p:cNvGrpSpPr/>
        <p:nvPr/>
      </p:nvGrpSpPr>
      <p:grpSpPr>
        <a:xfrm>
          <a:off x="0" y="0"/>
          <a:ext cx="0" cy="0"/>
          <a:chOff x="0" y="0"/>
          <a:chExt cx="0" cy="0"/>
        </a:xfrm>
      </p:grpSpPr>
      <p:sp>
        <p:nvSpPr>
          <p:cNvPr id="19" name="Rechthoek 18"/>
          <p:cNvSpPr/>
          <p:nvPr userDrawn="1"/>
        </p:nvSpPr>
        <p:spPr>
          <a:xfrm>
            <a:off x="5876818" y="-13438"/>
            <a:ext cx="6315182" cy="6871438"/>
          </a:xfrm>
          <a:prstGeom prst="rect">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Ovaal 19"/>
          <p:cNvSpPr/>
          <p:nvPr userDrawn="1"/>
        </p:nvSpPr>
        <p:spPr>
          <a:xfrm>
            <a:off x="3336852" y="-493160"/>
            <a:ext cx="5108506" cy="8147407"/>
          </a:xfrm>
          <a:prstGeom prst="ellipse">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838200" y="659921"/>
            <a:ext cx="10515600" cy="553998"/>
          </a:xfrm>
        </p:spPr>
        <p:txBody>
          <a:bodyPr>
            <a:noAutofit/>
          </a:bodyPr>
          <a:lstStyle>
            <a:lvl1pPr>
              <a:defRPr sz="3600" b="1">
                <a:solidFill>
                  <a:srgbClr val="25944A"/>
                </a:solidFill>
                <a:latin typeface="Segoe Print" panose="02000600000000000000" pitchFamily="2" charset="0"/>
              </a:defRPr>
            </a:lvl1pPr>
          </a:lstStyle>
          <a:p>
            <a:r>
              <a:rPr lang="nl-NL"/>
              <a:t>Klik om de stijl te bewerken</a:t>
            </a:r>
          </a:p>
        </p:txBody>
      </p:sp>
      <p:sp>
        <p:nvSpPr>
          <p:cNvPr id="3" name="Tijdelijke aanduiding voor inhoud 2"/>
          <p:cNvSpPr>
            <a:spLocks noGrp="1"/>
          </p:cNvSpPr>
          <p:nvPr>
            <p:ph idx="1"/>
          </p:nvPr>
        </p:nvSpPr>
        <p:spPr>
          <a:xfrm>
            <a:off x="4375580" y="1732480"/>
            <a:ext cx="6978220" cy="4680000"/>
          </a:xfrm>
        </p:spPr>
        <p:txBody>
          <a:bodyPr numCol="2" spcCol="360000" anchor="ctr"/>
          <a:lstStyle>
            <a:lvl1pPr marL="0" indent="0" algn="just">
              <a:lnSpc>
                <a:spcPct val="100000"/>
              </a:lnSpc>
              <a:spcBef>
                <a:spcPts val="0"/>
              </a:spcBef>
              <a:buNone/>
              <a:defRPr sz="1200">
                <a:solidFill>
                  <a:srgbClr val="385723"/>
                </a:solidFill>
                <a:latin typeface="+mn-lt"/>
              </a:defRPr>
            </a:lvl1pPr>
          </a:lstStyle>
          <a:p>
            <a:pPr lvl="0"/>
            <a:r>
              <a:rPr lang="nl-NL"/>
              <a:t>Tekststijl van het model bewerken</a:t>
            </a:r>
          </a:p>
        </p:txBody>
      </p:sp>
      <p:sp>
        <p:nvSpPr>
          <p:cNvPr id="10" name="Rechthoek 9">
            <a:extLst>
              <a:ext uri="{FF2B5EF4-FFF2-40B4-BE49-F238E27FC236}">
                <a16:creationId xmlns:a16="http://schemas.microsoft.com/office/drawing/2014/main" id="{5FBC11C7-6B1C-AD4B-A463-52998B6E6324}"/>
              </a:ext>
            </a:extLst>
          </p:cNvPr>
          <p:cNvSpPr/>
          <p:nvPr userDrawn="1"/>
        </p:nvSpPr>
        <p:spPr>
          <a:xfrm>
            <a:off x="11503580" y="-15498"/>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1" name="Afbeelding 10">
            <a:extLst>
              <a:ext uri="{FF2B5EF4-FFF2-40B4-BE49-F238E27FC236}">
                <a16:creationId xmlns:a16="http://schemas.microsoft.com/office/drawing/2014/main" id="{02509B45-B083-AD47-8B15-F7545F8B0351}"/>
              </a:ext>
            </a:extLst>
          </p:cNvPr>
          <p:cNvPicPr>
            <a:picLocks noChangeAspect="1"/>
          </p:cNvPicPr>
          <p:nvPr userDrawn="1"/>
        </p:nvPicPr>
        <p:blipFill>
          <a:blip r:embed="rId2"/>
          <a:srcRect/>
          <a:stretch/>
        </p:blipFill>
        <p:spPr>
          <a:xfrm>
            <a:off x="11593993" y="243256"/>
            <a:ext cx="294451" cy="155314"/>
          </a:xfrm>
          <a:prstGeom prst="rect">
            <a:avLst/>
          </a:prstGeom>
        </p:spPr>
      </p:pic>
      <p:sp>
        <p:nvSpPr>
          <p:cNvPr id="12" name="Tekstvak 11">
            <a:extLst>
              <a:ext uri="{FF2B5EF4-FFF2-40B4-BE49-F238E27FC236}">
                <a16:creationId xmlns:a16="http://schemas.microsoft.com/office/drawing/2014/main" id="{62384697-DF52-D44B-AA1C-13E7DCD80C06}"/>
              </a:ext>
            </a:extLst>
          </p:cNvPr>
          <p:cNvSpPr txBox="1"/>
          <p:nvPr userDrawn="1"/>
        </p:nvSpPr>
        <p:spPr>
          <a:xfrm>
            <a:off x="11532732" y="459941"/>
            <a:ext cx="413079" cy="107722"/>
          </a:xfrm>
          <a:prstGeom prst="rect">
            <a:avLst/>
          </a:prstGeom>
          <a:noFill/>
        </p:spPr>
        <p:txBody>
          <a:bodyPr wrap="square" lIns="0" tIns="0" rIns="0" bIns="0" rtlCol="0">
            <a:spAutoFit/>
          </a:bodyPr>
          <a:lstStyle/>
          <a:p>
            <a:pPr algn="ctr"/>
            <a:r>
              <a:rPr lang="nl-NL" sz="700"/>
              <a:t>INHOUD</a:t>
            </a:r>
          </a:p>
        </p:txBody>
      </p:sp>
      <p:sp>
        <p:nvSpPr>
          <p:cNvPr id="13" name="Rechthoek 12">
            <a:hlinkClick r:id="" action="ppaction://hlinkshowjump?jump=firstslide"/>
            <a:extLst>
              <a:ext uri="{FF2B5EF4-FFF2-40B4-BE49-F238E27FC236}">
                <a16:creationId xmlns:a16="http://schemas.microsoft.com/office/drawing/2014/main" id="{DEC0A959-3555-CF45-83DA-C8B571652AAA}"/>
              </a:ext>
            </a:extLst>
          </p:cNvPr>
          <p:cNvSpPr/>
          <p:nvPr userDrawn="1"/>
        </p:nvSpPr>
        <p:spPr>
          <a:xfrm>
            <a:off x="11503580" y="-1549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Rechthoek 13">
            <a:extLst>
              <a:ext uri="{FF2B5EF4-FFF2-40B4-BE49-F238E27FC236}">
                <a16:creationId xmlns:a16="http://schemas.microsoft.com/office/drawing/2014/main" id="{D7A9F8FE-2B1D-244F-A3E6-5834D1D72606}"/>
              </a:ext>
            </a:extLst>
          </p:cNvPr>
          <p:cNvSpPr/>
          <p:nvPr userDrawn="1"/>
        </p:nvSpPr>
        <p:spPr>
          <a:xfrm>
            <a:off x="11503580" y="-28936"/>
            <a:ext cx="471385" cy="6733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9" name="Groep 8">
            <a:extLst>
              <a:ext uri="{FF2B5EF4-FFF2-40B4-BE49-F238E27FC236}">
                <a16:creationId xmlns:a16="http://schemas.microsoft.com/office/drawing/2014/main" id="{73173850-C9CA-A74D-B572-3038ABD60D07}"/>
              </a:ext>
            </a:extLst>
          </p:cNvPr>
          <p:cNvGrpSpPr/>
          <p:nvPr userDrawn="1"/>
        </p:nvGrpSpPr>
        <p:grpSpPr>
          <a:xfrm>
            <a:off x="10827719" y="-15498"/>
            <a:ext cx="471385" cy="659921"/>
            <a:chOff x="10827719" y="0"/>
            <a:chExt cx="471385" cy="659921"/>
          </a:xfrm>
        </p:grpSpPr>
        <p:sp>
          <p:nvSpPr>
            <p:cNvPr id="15" name="Rechthoek 14">
              <a:extLst>
                <a:ext uri="{FF2B5EF4-FFF2-40B4-BE49-F238E27FC236}">
                  <a16:creationId xmlns:a16="http://schemas.microsoft.com/office/drawing/2014/main" id="{F7482AC0-8A5A-D44F-ADC0-238A8C1E28C0}"/>
                </a:ext>
              </a:extLst>
            </p:cNvPr>
            <p:cNvSpPr/>
            <p:nvPr/>
          </p:nvSpPr>
          <p:spPr>
            <a:xfrm>
              <a:off x="10827719" y="0"/>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6" name="Afbeelding 15">
              <a:extLst>
                <a:ext uri="{FF2B5EF4-FFF2-40B4-BE49-F238E27FC236}">
                  <a16:creationId xmlns:a16="http://schemas.microsoft.com/office/drawing/2014/main" id="{B2B85F49-BE13-0C4A-BE83-B6F37795E204}"/>
                </a:ext>
              </a:extLst>
            </p:cNvPr>
            <p:cNvPicPr>
              <a:picLocks noChangeAspect="1"/>
            </p:cNvPicPr>
            <p:nvPr/>
          </p:nvPicPr>
          <p:blipFill>
            <a:blip r:embed="rId2"/>
            <a:srcRect/>
            <a:stretch/>
          </p:blipFill>
          <p:spPr>
            <a:xfrm rot="5400000">
              <a:off x="10916184" y="197340"/>
              <a:ext cx="294451" cy="155314"/>
            </a:xfrm>
            <a:prstGeom prst="rect">
              <a:avLst/>
            </a:prstGeom>
          </p:spPr>
        </p:pic>
        <p:sp>
          <p:nvSpPr>
            <p:cNvPr id="17" name="Tekstvak 16">
              <a:extLst>
                <a:ext uri="{FF2B5EF4-FFF2-40B4-BE49-F238E27FC236}">
                  <a16:creationId xmlns:a16="http://schemas.microsoft.com/office/drawing/2014/main" id="{6424F251-AD7F-3043-B5C3-5969EBD73981}"/>
                </a:ext>
              </a:extLst>
            </p:cNvPr>
            <p:cNvSpPr txBox="1"/>
            <p:nvPr/>
          </p:nvSpPr>
          <p:spPr>
            <a:xfrm>
              <a:off x="10856871" y="475439"/>
              <a:ext cx="413079" cy="107722"/>
            </a:xfrm>
            <a:prstGeom prst="rect">
              <a:avLst/>
            </a:prstGeom>
            <a:noFill/>
          </p:spPr>
          <p:txBody>
            <a:bodyPr wrap="square" lIns="0" tIns="0" rIns="0" bIns="0" rtlCol="0">
              <a:spAutoFit/>
            </a:bodyPr>
            <a:lstStyle/>
            <a:p>
              <a:pPr algn="ctr"/>
              <a:r>
                <a:rPr lang="nl-NL" sz="700"/>
                <a:t>VOLGENDE</a:t>
              </a:r>
            </a:p>
          </p:txBody>
        </p:sp>
      </p:grpSp>
      <p:sp>
        <p:nvSpPr>
          <p:cNvPr id="18" name="Rechthoek 17">
            <a:hlinkClick r:id="" action="ppaction://hlinkshowjump?jump=nextslide"/>
            <a:extLst>
              <a:ext uri="{FF2B5EF4-FFF2-40B4-BE49-F238E27FC236}">
                <a16:creationId xmlns:a16="http://schemas.microsoft.com/office/drawing/2014/main" id="{3B8499B6-21A0-C341-8B71-9D1AB19EED8E}"/>
              </a:ext>
            </a:extLst>
          </p:cNvPr>
          <p:cNvSpPr/>
          <p:nvPr userDrawn="1"/>
        </p:nvSpPr>
        <p:spPr>
          <a:xfrm>
            <a:off x="10825773" y="-904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21" name="Rechte verbindingslijn 20">
            <a:extLst>
              <a:ext uri="{FF2B5EF4-FFF2-40B4-BE49-F238E27FC236}">
                <a16:creationId xmlns:a16="http://schemas.microsoft.com/office/drawing/2014/main" id="{10231888-D1A6-6A4C-93CB-CEC90BE9412D}"/>
              </a:ext>
            </a:extLst>
          </p:cNvPr>
          <p:cNvCxnSpPr/>
          <p:nvPr userDrawn="1"/>
        </p:nvCxnSpPr>
        <p:spPr>
          <a:xfrm>
            <a:off x="844825" y="1326125"/>
            <a:ext cx="10440000" cy="0"/>
          </a:xfrm>
          <a:prstGeom prst="line">
            <a:avLst/>
          </a:prstGeom>
          <a:ln w="9525">
            <a:solidFill>
              <a:srgbClr val="25944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593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3_Titel en tekst volgende en vorige">
    <p:spTree>
      <p:nvGrpSpPr>
        <p:cNvPr id="1" name=""/>
        <p:cNvGrpSpPr/>
        <p:nvPr/>
      </p:nvGrpSpPr>
      <p:grpSpPr>
        <a:xfrm>
          <a:off x="0" y="0"/>
          <a:ext cx="0" cy="0"/>
          <a:chOff x="0" y="0"/>
          <a:chExt cx="0" cy="0"/>
        </a:xfrm>
      </p:grpSpPr>
      <p:sp>
        <p:nvSpPr>
          <p:cNvPr id="25" name="Rechthoek 24"/>
          <p:cNvSpPr/>
          <p:nvPr userDrawn="1"/>
        </p:nvSpPr>
        <p:spPr>
          <a:xfrm>
            <a:off x="5876818" y="-13438"/>
            <a:ext cx="6315182" cy="6871438"/>
          </a:xfrm>
          <a:prstGeom prst="rect">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Ovaal 25"/>
          <p:cNvSpPr/>
          <p:nvPr userDrawn="1"/>
        </p:nvSpPr>
        <p:spPr>
          <a:xfrm>
            <a:off x="3336852" y="-493160"/>
            <a:ext cx="5108506" cy="8147407"/>
          </a:xfrm>
          <a:prstGeom prst="ellipse">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838200" y="659921"/>
            <a:ext cx="10515600" cy="553998"/>
          </a:xfrm>
        </p:spPr>
        <p:txBody>
          <a:bodyPr>
            <a:noAutofit/>
          </a:bodyPr>
          <a:lstStyle>
            <a:lvl1pPr>
              <a:defRPr sz="3600" b="1">
                <a:solidFill>
                  <a:srgbClr val="25944A"/>
                </a:solidFill>
                <a:latin typeface="Segoe Print" panose="02000600000000000000" pitchFamily="2" charset="0"/>
              </a:defRPr>
            </a:lvl1pPr>
          </a:lstStyle>
          <a:p>
            <a:r>
              <a:rPr lang="nl-NL"/>
              <a:t>Klik om de stijl te bewerken</a:t>
            </a:r>
          </a:p>
        </p:txBody>
      </p:sp>
      <p:sp>
        <p:nvSpPr>
          <p:cNvPr id="3" name="Tijdelijke aanduiding voor inhoud 2"/>
          <p:cNvSpPr>
            <a:spLocks noGrp="1"/>
          </p:cNvSpPr>
          <p:nvPr>
            <p:ph idx="1"/>
          </p:nvPr>
        </p:nvSpPr>
        <p:spPr>
          <a:xfrm>
            <a:off x="4375580" y="1732480"/>
            <a:ext cx="6978220" cy="4680000"/>
          </a:xfrm>
        </p:spPr>
        <p:txBody>
          <a:bodyPr numCol="2" spcCol="360000" anchor="ctr"/>
          <a:lstStyle>
            <a:lvl1pPr marL="0" indent="0" algn="just">
              <a:lnSpc>
                <a:spcPct val="100000"/>
              </a:lnSpc>
              <a:spcBef>
                <a:spcPts val="0"/>
              </a:spcBef>
              <a:buNone/>
              <a:defRPr sz="1200">
                <a:solidFill>
                  <a:srgbClr val="385723"/>
                </a:solidFill>
                <a:latin typeface="+mn-lt"/>
              </a:defRPr>
            </a:lvl1pPr>
          </a:lstStyle>
          <a:p>
            <a:pPr lvl="0"/>
            <a:r>
              <a:rPr lang="nl-NL"/>
              <a:t>Tekststijl van het model bewerken</a:t>
            </a:r>
          </a:p>
        </p:txBody>
      </p:sp>
      <p:sp>
        <p:nvSpPr>
          <p:cNvPr id="10" name="Rechthoek 9">
            <a:extLst>
              <a:ext uri="{FF2B5EF4-FFF2-40B4-BE49-F238E27FC236}">
                <a16:creationId xmlns:a16="http://schemas.microsoft.com/office/drawing/2014/main" id="{5FBC11C7-6B1C-AD4B-A463-52998B6E6324}"/>
              </a:ext>
            </a:extLst>
          </p:cNvPr>
          <p:cNvSpPr/>
          <p:nvPr userDrawn="1"/>
        </p:nvSpPr>
        <p:spPr>
          <a:xfrm>
            <a:off x="11503580" y="-15498"/>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1" name="Afbeelding 10">
            <a:extLst>
              <a:ext uri="{FF2B5EF4-FFF2-40B4-BE49-F238E27FC236}">
                <a16:creationId xmlns:a16="http://schemas.microsoft.com/office/drawing/2014/main" id="{02509B45-B083-AD47-8B15-F7545F8B0351}"/>
              </a:ext>
            </a:extLst>
          </p:cNvPr>
          <p:cNvPicPr>
            <a:picLocks noChangeAspect="1"/>
          </p:cNvPicPr>
          <p:nvPr userDrawn="1"/>
        </p:nvPicPr>
        <p:blipFill>
          <a:blip r:embed="rId2"/>
          <a:srcRect/>
          <a:stretch/>
        </p:blipFill>
        <p:spPr>
          <a:xfrm>
            <a:off x="11593993" y="243256"/>
            <a:ext cx="294451" cy="155314"/>
          </a:xfrm>
          <a:prstGeom prst="rect">
            <a:avLst/>
          </a:prstGeom>
        </p:spPr>
      </p:pic>
      <p:sp>
        <p:nvSpPr>
          <p:cNvPr id="12" name="Tekstvak 11">
            <a:extLst>
              <a:ext uri="{FF2B5EF4-FFF2-40B4-BE49-F238E27FC236}">
                <a16:creationId xmlns:a16="http://schemas.microsoft.com/office/drawing/2014/main" id="{62384697-DF52-D44B-AA1C-13E7DCD80C06}"/>
              </a:ext>
            </a:extLst>
          </p:cNvPr>
          <p:cNvSpPr txBox="1"/>
          <p:nvPr userDrawn="1"/>
        </p:nvSpPr>
        <p:spPr>
          <a:xfrm>
            <a:off x="11532732" y="459941"/>
            <a:ext cx="413079" cy="107722"/>
          </a:xfrm>
          <a:prstGeom prst="rect">
            <a:avLst/>
          </a:prstGeom>
          <a:noFill/>
        </p:spPr>
        <p:txBody>
          <a:bodyPr wrap="square" lIns="0" tIns="0" rIns="0" bIns="0" rtlCol="0">
            <a:spAutoFit/>
          </a:bodyPr>
          <a:lstStyle/>
          <a:p>
            <a:pPr algn="ctr"/>
            <a:r>
              <a:rPr lang="nl-NL" sz="700"/>
              <a:t>INHOUD</a:t>
            </a:r>
          </a:p>
        </p:txBody>
      </p:sp>
      <p:sp>
        <p:nvSpPr>
          <p:cNvPr id="13" name="Rechthoek 12">
            <a:hlinkClick r:id="" action="ppaction://hlinkshowjump?jump=firstslide"/>
            <a:extLst>
              <a:ext uri="{FF2B5EF4-FFF2-40B4-BE49-F238E27FC236}">
                <a16:creationId xmlns:a16="http://schemas.microsoft.com/office/drawing/2014/main" id="{DEC0A959-3555-CF45-83DA-C8B571652AAA}"/>
              </a:ext>
            </a:extLst>
          </p:cNvPr>
          <p:cNvSpPr/>
          <p:nvPr userDrawn="1"/>
        </p:nvSpPr>
        <p:spPr>
          <a:xfrm>
            <a:off x="11503580" y="-1549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Rechthoek 13">
            <a:extLst>
              <a:ext uri="{FF2B5EF4-FFF2-40B4-BE49-F238E27FC236}">
                <a16:creationId xmlns:a16="http://schemas.microsoft.com/office/drawing/2014/main" id="{D7A9F8FE-2B1D-244F-A3E6-5834D1D72606}"/>
              </a:ext>
            </a:extLst>
          </p:cNvPr>
          <p:cNvSpPr/>
          <p:nvPr userDrawn="1"/>
        </p:nvSpPr>
        <p:spPr>
          <a:xfrm>
            <a:off x="11503580" y="-28936"/>
            <a:ext cx="471385" cy="6733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9" name="Groep 8">
            <a:extLst>
              <a:ext uri="{FF2B5EF4-FFF2-40B4-BE49-F238E27FC236}">
                <a16:creationId xmlns:a16="http://schemas.microsoft.com/office/drawing/2014/main" id="{73173850-C9CA-A74D-B572-3038ABD60D07}"/>
              </a:ext>
            </a:extLst>
          </p:cNvPr>
          <p:cNvGrpSpPr/>
          <p:nvPr userDrawn="1"/>
        </p:nvGrpSpPr>
        <p:grpSpPr>
          <a:xfrm>
            <a:off x="10827719" y="-15498"/>
            <a:ext cx="471385" cy="659921"/>
            <a:chOff x="10827719" y="0"/>
            <a:chExt cx="471385" cy="659921"/>
          </a:xfrm>
        </p:grpSpPr>
        <p:sp>
          <p:nvSpPr>
            <p:cNvPr id="15" name="Rechthoek 14">
              <a:extLst>
                <a:ext uri="{FF2B5EF4-FFF2-40B4-BE49-F238E27FC236}">
                  <a16:creationId xmlns:a16="http://schemas.microsoft.com/office/drawing/2014/main" id="{F7482AC0-8A5A-D44F-ADC0-238A8C1E28C0}"/>
                </a:ext>
              </a:extLst>
            </p:cNvPr>
            <p:cNvSpPr/>
            <p:nvPr/>
          </p:nvSpPr>
          <p:spPr>
            <a:xfrm>
              <a:off x="10827719" y="0"/>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6" name="Afbeelding 15">
              <a:extLst>
                <a:ext uri="{FF2B5EF4-FFF2-40B4-BE49-F238E27FC236}">
                  <a16:creationId xmlns:a16="http://schemas.microsoft.com/office/drawing/2014/main" id="{B2B85F49-BE13-0C4A-BE83-B6F37795E204}"/>
                </a:ext>
              </a:extLst>
            </p:cNvPr>
            <p:cNvPicPr>
              <a:picLocks noChangeAspect="1"/>
            </p:cNvPicPr>
            <p:nvPr/>
          </p:nvPicPr>
          <p:blipFill>
            <a:blip r:embed="rId2"/>
            <a:srcRect/>
            <a:stretch/>
          </p:blipFill>
          <p:spPr>
            <a:xfrm rot="5400000">
              <a:off x="10916184" y="197340"/>
              <a:ext cx="294451" cy="155314"/>
            </a:xfrm>
            <a:prstGeom prst="rect">
              <a:avLst/>
            </a:prstGeom>
          </p:spPr>
        </p:pic>
        <p:sp>
          <p:nvSpPr>
            <p:cNvPr id="17" name="Tekstvak 16">
              <a:extLst>
                <a:ext uri="{FF2B5EF4-FFF2-40B4-BE49-F238E27FC236}">
                  <a16:creationId xmlns:a16="http://schemas.microsoft.com/office/drawing/2014/main" id="{6424F251-AD7F-3043-B5C3-5969EBD73981}"/>
                </a:ext>
              </a:extLst>
            </p:cNvPr>
            <p:cNvSpPr txBox="1"/>
            <p:nvPr/>
          </p:nvSpPr>
          <p:spPr>
            <a:xfrm>
              <a:off x="10856871" y="475439"/>
              <a:ext cx="413079" cy="107722"/>
            </a:xfrm>
            <a:prstGeom prst="rect">
              <a:avLst/>
            </a:prstGeom>
            <a:noFill/>
          </p:spPr>
          <p:txBody>
            <a:bodyPr wrap="square" lIns="0" tIns="0" rIns="0" bIns="0" rtlCol="0">
              <a:spAutoFit/>
            </a:bodyPr>
            <a:lstStyle/>
            <a:p>
              <a:pPr algn="ctr"/>
              <a:r>
                <a:rPr lang="nl-NL" sz="700"/>
                <a:t>VOLGENDE</a:t>
              </a:r>
            </a:p>
          </p:txBody>
        </p:sp>
      </p:grpSp>
      <p:sp>
        <p:nvSpPr>
          <p:cNvPr id="18" name="Rechthoek 17">
            <a:hlinkClick r:id="" action="ppaction://hlinkshowjump?jump=nextslide"/>
            <a:extLst>
              <a:ext uri="{FF2B5EF4-FFF2-40B4-BE49-F238E27FC236}">
                <a16:creationId xmlns:a16="http://schemas.microsoft.com/office/drawing/2014/main" id="{3B8499B6-21A0-C341-8B71-9D1AB19EED8E}"/>
              </a:ext>
            </a:extLst>
          </p:cNvPr>
          <p:cNvSpPr/>
          <p:nvPr userDrawn="1"/>
        </p:nvSpPr>
        <p:spPr>
          <a:xfrm>
            <a:off x="10825773" y="-904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hlinkClick r:id="" action="ppaction://hlinkshowjump?jump=previousslide"/>
            <a:extLst>
              <a:ext uri="{FF2B5EF4-FFF2-40B4-BE49-F238E27FC236}">
                <a16:creationId xmlns:a16="http://schemas.microsoft.com/office/drawing/2014/main" id="{DC111812-5B05-0740-B4A6-C67DB427213C}"/>
              </a:ext>
            </a:extLst>
          </p:cNvPr>
          <p:cNvSpPr/>
          <p:nvPr userDrawn="1"/>
        </p:nvSpPr>
        <p:spPr>
          <a:xfrm>
            <a:off x="10126304" y="-15499"/>
            <a:ext cx="511553"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20" name="Groep 19">
            <a:extLst>
              <a:ext uri="{FF2B5EF4-FFF2-40B4-BE49-F238E27FC236}">
                <a16:creationId xmlns:a16="http://schemas.microsoft.com/office/drawing/2014/main" id="{74C78337-BB41-044F-AD7D-C2844E6F9279}"/>
              </a:ext>
            </a:extLst>
          </p:cNvPr>
          <p:cNvGrpSpPr/>
          <p:nvPr userDrawn="1"/>
        </p:nvGrpSpPr>
        <p:grpSpPr>
          <a:xfrm>
            <a:off x="10141997" y="-12652"/>
            <a:ext cx="471385" cy="659921"/>
            <a:chOff x="10827719" y="0"/>
            <a:chExt cx="471385" cy="659921"/>
          </a:xfrm>
        </p:grpSpPr>
        <p:sp>
          <p:nvSpPr>
            <p:cNvPr id="21" name="Rechthoek 20">
              <a:hlinkClick r:id="" action="ppaction://hlinkshowjump?jump=previousslide"/>
              <a:extLst>
                <a:ext uri="{FF2B5EF4-FFF2-40B4-BE49-F238E27FC236}">
                  <a16:creationId xmlns:a16="http://schemas.microsoft.com/office/drawing/2014/main" id="{EC62148E-4116-794C-AEEA-7225A26426AF}"/>
                </a:ext>
              </a:extLst>
            </p:cNvPr>
            <p:cNvSpPr/>
            <p:nvPr/>
          </p:nvSpPr>
          <p:spPr>
            <a:xfrm>
              <a:off x="10827719" y="0"/>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2" name="Afbeelding 21">
              <a:hlinkClick r:id="" action="ppaction://hlinkshowjump?jump=previousslide"/>
              <a:extLst>
                <a:ext uri="{FF2B5EF4-FFF2-40B4-BE49-F238E27FC236}">
                  <a16:creationId xmlns:a16="http://schemas.microsoft.com/office/drawing/2014/main" id="{BEAA3816-87E4-A749-BDE6-BDD0D8BCA34D}"/>
                </a:ext>
              </a:extLst>
            </p:cNvPr>
            <p:cNvPicPr>
              <a:picLocks noChangeAspect="1"/>
            </p:cNvPicPr>
            <p:nvPr/>
          </p:nvPicPr>
          <p:blipFill>
            <a:blip r:embed="rId2"/>
            <a:srcRect/>
            <a:stretch/>
          </p:blipFill>
          <p:spPr>
            <a:xfrm rot="16200000">
              <a:off x="10916184" y="197340"/>
              <a:ext cx="294451" cy="155314"/>
            </a:xfrm>
            <a:prstGeom prst="rect">
              <a:avLst/>
            </a:prstGeom>
          </p:spPr>
        </p:pic>
        <p:sp>
          <p:nvSpPr>
            <p:cNvPr id="23" name="Tekstvak 22">
              <a:hlinkClick r:id="" action="ppaction://hlinkshowjump?jump=previousslide"/>
              <a:extLst>
                <a:ext uri="{FF2B5EF4-FFF2-40B4-BE49-F238E27FC236}">
                  <a16:creationId xmlns:a16="http://schemas.microsoft.com/office/drawing/2014/main" id="{F6ABE0AC-F2B5-F545-921D-B12149FF26C0}"/>
                </a:ext>
              </a:extLst>
            </p:cNvPr>
            <p:cNvSpPr txBox="1"/>
            <p:nvPr/>
          </p:nvSpPr>
          <p:spPr>
            <a:xfrm>
              <a:off x="10856871" y="475439"/>
              <a:ext cx="413079" cy="107722"/>
            </a:xfrm>
            <a:prstGeom prst="rect">
              <a:avLst/>
            </a:prstGeom>
            <a:noFill/>
          </p:spPr>
          <p:txBody>
            <a:bodyPr wrap="square" lIns="0" tIns="0" rIns="0" bIns="0" rtlCol="0">
              <a:spAutoFit/>
            </a:bodyPr>
            <a:lstStyle/>
            <a:p>
              <a:pPr algn="ctr"/>
              <a:r>
                <a:rPr lang="nl-NL" sz="700"/>
                <a:t>VORIGE</a:t>
              </a:r>
            </a:p>
          </p:txBody>
        </p:sp>
      </p:grpSp>
      <p:cxnSp>
        <p:nvCxnSpPr>
          <p:cNvPr id="24" name="Rechte verbindingslijn 23">
            <a:extLst>
              <a:ext uri="{FF2B5EF4-FFF2-40B4-BE49-F238E27FC236}">
                <a16:creationId xmlns:a16="http://schemas.microsoft.com/office/drawing/2014/main" id="{10231888-D1A6-6A4C-93CB-CEC90BE9412D}"/>
              </a:ext>
            </a:extLst>
          </p:cNvPr>
          <p:cNvCxnSpPr/>
          <p:nvPr userDrawn="1"/>
        </p:nvCxnSpPr>
        <p:spPr>
          <a:xfrm>
            <a:off x="844825" y="1326125"/>
            <a:ext cx="10440000" cy="0"/>
          </a:xfrm>
          <a:prstGeom prst="line">
            <a:avLst/>
          </a:prstGeom>
          <a:ln w="9525">
            <a:solidFill>
              <a:srgbClr val="25944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304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el en tekst vorige">
    <p:spTree>
      <p:nvGrpSpPr>
        <p:cNvPr id="1" name=""/>
        <p:cNvGrpSpPr/>
        <p:nvPr/>
      </p:nvGrpSpPr>
      <p:grpSpPr>
        <a:xfrm>
          <a:off x="0" y="0"/>
          <a:ext cx="0" cy="0"/>
          <a:chOff x="0" y="0"/>
          <a:chExt cx="0" cy="0"/>
        </a:xfrm>
      </p:grpSpPr>
      <p:sp>
        <p:nvSpPr>
          <p:cNvPr id="29" name="Rechthoek 28"/>
          <p:cNvSpPr/>
          <p:nvPr userDrawn="1"/>
        </p:nvSpPr>
        <p:spPr>
          <a:xfrm>
            <a:off x="5876818" y="-13438"/>
            <a:ext cx="6315182" cy="6871438"/>
          </a:xfrm>
          <a:prstGeom prst="rect">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0" name="Ovaal 29"/>
          <p:cNvSpPr/>
          <p:nvPr userDrawn="1"/>
        </p:nvSpPr>
        <p:spPr>
          <a:xfrm>
            <a:off x="3336852" y="-493160"/>
            <a:ext cx="5108506" cy="8147407"/>
          </a:xfrm>
          <a:prstGeom prst="ellipse">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838200" y="659921"/>
            <a:ext cx="10515600" cy="553998"/>
          </a:xfrm>
        </p:spPr>
        <p:txBody>
          <a:bodyPr>
            <a:noAutofit/>
          </a:bodyPr>
          <a:lstStyle>
            <a:lvl1pPr>
              <a:defRPr sz="3600" b="1">
                <a:solidFill>
                  <a:srgbClr val="25944A"/>
                </a:solidFill>
                <a:latin typeface="Segoe Print" panose="02000600000000000000" pitchFamily="2" charset="0"/>
              </a:defRPr>
            </a:lvl1pPr>
          </a:lstStyle>
          <a:p>
            <a:r>
              <a:rPr lang="nl-NL"/>
              <a:t>Klik om de stijl te bewerken</a:t>
            </a:r>
          </a:p>
        </p:txBody>
      </p:sp>
      <p:sp>
        <p:nvSpPr>
          <p:cNvPr id="3" name="Tijdelijke aanduiding voor inhoud 2"/>
          <p:cNvSpPr>
            <a:spLocks noGrp="1"/>
          </p:cNvSpPr>
          <p:nvPr>
            <p:ph idx="1"/>
          </p:nvPr>
        </p:nvSpPr>
        <p:spPr>
          <a:xfrm>
            <a:off x="4375580" y="1732480"/>
            <a:ext cx="6978220" cy="4680000"/>
          </a:xfrm>
        </p:spPr>
        <p:txBody>
          <a:bodyPr numCol="2" spcCol="360000" anchor="ctr"/>
          <a:lstStyle>
            <a:lvl1pPr marL="0" indent="0" algn="just">
              <a:lnSpc>
                <a:spcPct val="100000"/>
              </a:lnSpc>
              <a:spcBef>
                <a:spcPts val="0"/>
              </a:spcBef>
              <a:buNone/>
              <a:defRPr sz="1200">
                <a:solidFill>
                  <a:srgbClr val="385723"/>
                </a:solidFill>
                <a:latin typeface="+mn-lt"/>
              </a:defRPr>
            </a:lvl1pPr>
          </a:lstStyle>
          <a:p>
            <a:pPr lvl="0"/>
            <a:r>
              <a:rPr lang="nl-NL"/>
              <a:t>Tekststijl van het model bewerken</a:t>
            </a:r>
          </a:p>
        </p:txBody>
      </p:sp>
      <p:sp>
        <p:nvSpPr>
          <p:cNvPr id="9" name="Rechthoek 8">
            <a:extLst>
              <a:ext uri="{FF2B5EF4-FFF2-40B4-BE49-F238E27FC236}">
                <a16:creationId xmlns:a16="http://schemas.microsoft.com/office/drawing/2014/main" id="{5FBC11C7-6B1C-AD4B-A463-52998B6E6324}"/>
              </a:ext>
            </a:extLst>
          </p:cNvPr>
          <p:cNvSpPr/>
          <p:nvPr userDrawn="1"/>
        </p:nvSpPr>
        <p:spPr>
          <a:xfrm>
            <a:off x="11503580" y="-15498"/>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5" name="Afbeelding 14">
            <a:extLst>
              <a:ext uri="{FF2B5EF4-FFF2-40B4-BE49-F238E27FC236}">
                <a16:creationId xmlns:a16="http://schemas.microsoft.com/office/drawing/2014/main" id="{02509B45-B083-AD47-8B15-F7545F8B0351}"/>
              </a:ext>
            </a:extLst>
          </p:cNvPr>
          <p:cNvPicPr>
            <a:picLocks noChangeAspect="1"/>
          </p:cNvPicPr>
          <p:nvPr userDrawn="1"/>
        </p:nvPicPr>
        <p:blipFill>
          <a:blip r:embed="rId2"/>
          <a:srcRect/>
          <a:stretch/>
        </p:blipFill>
        <p:spPr>
          <a:xfrm>
            <a:off x="11593993" y="243256"/>
            <a:ext cx="294451" cy="155314"/>
          </a:xfrm>
          <a:prstGeom prst="rect">
            <a:avLst/>
          </a:prstGeom>
        </p:spPr>
      </p:pic>
      <p:sp>
        <p:nvSpPr>
          <p:cNvPr id="16" name="Tekstvak 15">
            <a:extLst>
              <a:ext uri="{FF2B5EF4-FFF2-40B4-BE49-F238E27FC236}">
                <a16:creationId xmlns:a16="http://schemas.microsoft.com/office/drawing/2014/main" id="{62384697-DF52-D44B-AA1C-13E7DCD80C06}"/>
              </a:ext>
            </a:extLst>
          </p:cNvPr>
          <p:cNvSpPr txBox="1"/>
          <p:nvPr userDrawn="1"/>
        </p:nvSpPr>
        <p:spPr>
          <a:xfrm>
            <a:off x="11532732" y="459941"/>
            <a:ext cx="413079" cy="107722"/>
          </a:xfrm>
          <a:prstGeom prst="rect">
            <a:avLst/>
          </a:prstGeom>
          <a:noFill/>
        </p:spPr>
        <p:txBody>
          <a:bodyPr wrap="square" lIns="0" tIns="0" rIns="0" bIns="0" rtlCol="0">
            <a:spAutoFit/>
          </a:bodyPr>
          <a:lstStyle/>
          <a:p>
            <a:pPr algn="ctr"/>
            <a:r>
              <a:rPr lang="nl-NL" sz="700"/>
              <a:t>INHOUD</a:t>
            </a:r>
          </a:p>
        </p:txBody>
      </p:sp>
      <p:sp>
        <p:nvSpPr>
          <p:cNvPr id="17" name="Rechthoek 16">
            <a:hlinkClick r:id="" action="ppaction://hlinkshowjump?jump=firstslide"/>
            <a:extLst>
              <a:ext uri="{FF2B5EF4-FFF2-40B4-BE49-F238E27FC236}">
                <a16:creationId xmlns:a16="http://schemas.microsoft.com/office/drawing/2014/main" id="{DEC0A959-3555-CF45-83DA-C8B571652AAA}"/>
              </a:ext>
            </a:extLst>
          </p:cNvPr>
          <p:cNvSpPr/>
          <p:nvPr userDrawn="1"/>
        </p:nvSpPr>
        <p:spPr>
          <a:xfrm>
            <a:off x="11503580" y="-1549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D7A9F8FE-2B1D-244F-A3E6-5834D1D72606}"/>
              </a:ext>
            </a:extLst>
          </p:cNvPr>
          <p:cNvSpPr/>
          <p:nvPr userDrawn="1"/>
        </p:nvSpPr>
        <p:spPr>
          <a:xfrm>
            <a:off x="11503580" y="-28936"/>
            <a:ext cx="471385" cy="6733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Rechthoek 23">
            <a:hlinkClick r:id="" action="ppaction://hlinkshowjump?jump=previousslide"/>
            <a:extLst>
              <a:ext uri="{FF2B5EF4-FFF2-40B4-BE49-F238E27FC236}">
                <a16:creationId xmlns:a16="http://schemas.microsoft.com/office/drawing/2014/main" id="{DC111812-5B05-0740-B4A6-C67DB427213C}"/>
              </a:ext>
            </a:extLst>
          </p:cNvPr>
          <p:cNvSpPr/>
          <p:nvPr userDrawn="1"/>
        </p:nvSpPr>
        <p:spPr>
          <a:xfrm>
            <a:off x="10126304" y="-15499"/>
            <a:ext cx="511553"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25" name="Groep 24">
            <a:extLst>
              <a:ext uri="{FF2B5EF4-FFF2-40B4-BE49-F238E27FC236}">
                <a16:creationId xmlns:a16="http://schemas.microsoft.com/office/drawing/2014/main" id="{74C78337-BB41-044F-AD7D-C2844E6F9279}"/>
              </a:ext>
            </a:extLst>
          </p:cNvPr>
          <p:cNvGrpSpPr/>
          <p:nvPr userDrawn="1"/>
        </p:nvGrpSpPr>
        <p:grpSpPr>
          <a:xfrm>
            <a:off x="10141997" y="-12652"/>
            <a:ext cx="471385" cy="659921"/>
            <a:chOff x="10827719" y="0"/>
            <a:chExt cx="471385" cy="659921"/>
          </a:xfrm>
        </p:grpSpPr>
        <p:sp>
          <p:nvSpPr>
            <p:cNvPr id="26" name="Rechthoek 25">
              <a:hlinkClick r:id="" action="ppaction://hlinkshowjump?jump=previousslide"/>
              <a:extLst>
                <a:ext uri="{FF2B5EF4-FFF2-40B4-BE49-F238E27FC236}">
                  <a16:creationId xmlns:a16="http://schemas.microsoft.com/office/drawing/2014/main" id="{EC62148E-4116-794C-AEEA-7225A26426AF}"/>
                </a:ext>
              </a:extLst>
            </p:cNvPr>
            <p:cNvSpPr/>
            <p:nvPr userDrawn="1"/>
          </p:nvSpPr>
          <p:spPr>
            <a:xfrm>
              <a:off x="10827719" y="0"/>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7" name="Afbeelding 26">
              <a:hlinkClick r:id="" action="ppaction://hlinkshowjump?jump=previousslide"/>
              <a:extLst>
                <a:ext uri="{FF2B5EF4-FFF2-40B4-BE49-F238E27FC236}">
                  <a16:creationId xmlns:a16="http://schemas.microsoft.com/office/drawing/2014/main" id="{BEAA3816-87E4-A749-BDE6-BDD0D8BCA34D}"/>
                </a:ext>
              </a:extLst>
            </p:cNvPr>
            <p:cNvPicPr>
              <a:picLocks noChangeAspect="1"/>
            </p:cNvPicPr>
            <p:nvPr/>
          </p:nvPicPr>
          <p:blipFill>
            <a:blip r:embed="rId2"/>
            <a:srcRect/>
            <a:stretch/>
          </p:blipFill>
          <p:spPr>
            <a:xfrm rot="16200000">
              <a:off x="10916184" y="197340"/>
              <a:ext cx="294451" cy="155314"/>
            </a:xfrm>
            <a:prstGeom prst="rect">
              <a:avLst/>
            </a:prstGeom>
          </p:spPr>
        </p:pic>
        <p:sp>
          <p:nvSpPr>
            <p:cNvPr id="28" name="Tekstvak 27">
              <a:hlinkClick r:id="" action="ppaction://hlinkshowjump?jump=previousslide"/>
              <a:extLst>
                <a:ext uri="{FF2B5EF4-FFF2-40B4-BE49-F238E27FC236}">
                  <a16:creationId xmlns:a16="http://schemas.microsoft.com/office/drawing/2014/main" id="{F6ABE0AC-F2B5-F545-921D-B12149FF26C0}"/>
                </a:ext>
              </a:extLst>
            </p:cNvPr>
            <p:cNvSpPr txBox="1"/>
            <p:nvPr/>
          </p:nvSpPr>
          <p:spPr>
            <a:xfrm>
              <a:off x="10856871" y="475439"/>
              <a:ext cx="413079" cy="107722"/>
            </a:xfrm>
            <a:prstGeom prst="rect">
              <a:avLst/>
            </a:prstGeom>
            <a:noFill/>
          </p:spPr>
          <p:txBody>
            <a:bodyPr wrap="square" lIns="0" tIns="0" rIns="0" bIns="0" rtlCol="0">
              <a:spAutoFit/>
            </a:bodyPr>
            <a:lstStyle/>
            <a:p>
              <a:pPr algn="ctr"/>
              <a:r>
                <a:rPr lang="nl-NL" sz="700"/>
                <a:t>VORIGE</a:t>
              </a:r>
            </a:p>
          </p:txBody>
        </p:sp>
      </p:grpSp>
      <p:cxnSp>
        <p:nvCxnSpPr>
          <p:cNvPr id="19" name="Rechte verbindingslijn 18">
            <a:extLst>
              <a:ext uri="{FF2B5EF4-FFF2-40B4-BE49-F238E27FC236}">
                <a16:creationId xmlns:a16="http://schemas.microsoft.com/office/drawing/2014/main" id="{10231888-D1A6-6A4C-93CB-CEC90BE9412D}"/>
              </a:ext>
            </a:extLst>
          </p:cNvPr>
          <p:cNvCxnSpPr/>
          <p:nvPr userDrawn="1"/>
        </p:nvCxnSpPr>
        <p:spPr>
          <a:xfrm>
            <a:off x="844825" y="1326125"/>
            <a:ext cx="10440000" cy="0"/>
          </a:xfrm>
          <a:prstGeom prst="line">
            <a:avLst/>
          </a:prstGeom>
          <a:ln w="9525">
            <a:solidFill>
              <a:srgbClr val="25944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8814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el en tekst z plaatje">
    <p:spTree>
      <p:nvGrpSpPr>
        <p:cNvPr id="1" name=""/>
        <p:cNvGrpSpPr/>
        <p:nvPr/>
      </p:nvGrpSpPr>
      <p:grpSpPr>
        <a:xfrm>
          <a:off x="0" y="0"/>
          <a:ext cx="0" cy="0"/>
          <a:chOff x="0" y="0"/>
          <a:chExt cx="0" cy="0"/>
        </a:xfrm>
      </p:grpSpPr>
      <p:sp>
        <p:nvSpPr>
          <p:cNvPr id="9" name="Rechthoek 8"/>
          <p:cNvSpPr/>
          <p:nvPr userDrawn="1"/>
        </p:nvSpPr>
        <p:spPr>
          <a:xfrm>
            <a:off x="0" y="-13438"/>
            <a:ext cx="12192000" cy="6871438"/>
          </a:xfrm>
          <a:prstGeom prst="rect">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838200" y="659921"/>
            <a:ext cx="10515600" cy="553998"/>
          </a:xfrm>
        </p:spPr>
        <p:txBody>
          <a:bodyPr>
            <a:noAutofit/>
          </a:bodyPr>
          <a:lstStyle>
            <a:lvl1pPr>
              <a:defRPr sz="3600" b="1">
                <a:solidFill>
                  <a:srgbClr val="25944A"/>
                </a:solidFill>
                <a:latin typeface="Segoe Print" panose="02000600000000000000" pitchFamily="2" charset="0"/>
              </a:defRPr>
            </a:lvl1pPr>
          </a:lstStyle>
          <a:p>
            <a:r>
              <a:rPr lang="nl-NL"/>
              <a:t>Klik om de stijl te bewerken</a:t>
            </a:r>
          </a:p>
        </p:txBody>
      </p:sp>
      <p:sp>
        <p:nvSpPr>
          <p:cNvPr id="3" name="Tijdelijke aanduiding voor inhoud 2"/>
          <p:cNvSpPr>
            <a:spLocks noGrp="1"/>
          </p:cNvSpPr>
          <p:nvPr>
            <p:ph idx="1"/>
          </p:nvPr>
        </p:nvSpPr>
        <p:spPr>
          <a:xfrm>
            <a:off x="838200" y="1732480"/>
            <a:ext cx="10515600" cy="4680000"/>
          </a:xfrm>
        </p:spPr>
        <p:txBody>
          <a:bodyPr numCol="3" spcCol="360000" anchor="ctr"/>
          <a:lstStyle>
            <a:lvl1pPr marL="0" indent="0" algn="just">
              <a:lnSpc>
                <a:spcPct val="100000"/>
              </a:lnSpc>
              <a:spcBef>
                <a:spcPts val="0"/>
              </a:spcBef>
              <a:buNone/>
              <a:defRPr sz="1200">
                <a:solidFill>
                  <a:srgbClr val="385723"/>
                </a:solidFill>
                <a:latin typeface="+mn-lt"/>
              </a:defRPr>
            </a:lvl1pPr>
          </a:lstStyle>
          <a:p>
            <a:pPr lvl="0"/>
            <a:r>
              <a:rPr lang="nl-NL"/>
              <a:t>Tekststijl van het model bewerken</a:t>
            </a:r>
          </a:p>
        </p:txBody>
      </p:sp>
      <p:sp>
        <p:nvSpPr>
          <p:cNvPr id="10" name="Rechthoek 9">
            <a:extLst>
              <a:ext uri="{FF2B5EF4-FFF2-40B4-BE49-F238E27FC236}">
                <a16:creationId xmlns:a16="http://schemas.microsoft.com/office/drawing/2014/main" id="{5FBC11C7-6B1C-AD4B-A463-52998B6E6324}"/>
              </a:ext>
            </a:extLst>
          </p:cNvPr>
          <p:cNvSpPr/>
          <p:nvPr userDrawn="1"/>
        </p:nvSpPr>
        <p:spPr>
          <a:xfrm>
            <a:off x="11503580" y="-15498"/>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1" name="Afbeelding 10">
            <a:extLst>
              <a:ext uri="{FF2B5EF4-FFF2-40B4-BE49-F238E27FC236}">
                <a16:creationId xmlns:a16="http://schemas.microsoft.com/office/drawing/2014/main" id="{02509B45-B083-AD47-8B15-F7545F8B0351}"/>
              </a:ext>
            </a:extLst>
          </p:cNvPr>
          <p:cNvPicPr>
            <a:picLocks noChangeAspect="1"/>
          </p:cNvPicPr>
          <p:nvPr userDrawn="1"/>
        </p:nvPicPr>
        <p:blipFill>
          <a:blip r:embed="rId2"/>
          <a:srcRect/>
          <a:stretch/>
        </p:blipFill>
        <p:spPr>
          <a:xfrm>
            <a:off x="11593993" y="243256"/>
            <a:ext cx="294451" cy="155314"/>
          </a:xfrm>
          <a:prstGeom prst="rect">
            <a:avLst/>
          </a:prstGeom>
        </p:spPr>
      </p:pic>
      <p:sp>
        <p:nvSpPr>
          <p:cNvPr id="12" name="Tekstvak 11">
            <a:extLst>
              <a:ext uri="{FF2B5EF4-FFF2-40B4-BE49-F238E27FC236}">
                <a16:creationId xmlns:a16="http://schemas.microsoft.com/office/drawing/2014/main" id="{62384697-DF52-D44B-AA1C-13E7DCD80C06}"/>
              </a:ext>
            </a:extLst>
          </p:cNvPr>
          <p:cNvSpPr txBox="1"/>
          <p:nvPr userDrawn="1"/>
        </p:nvSpPr>
        <p:spPr>
          <a:xfrm>
            <a:off x="11532732" y="459941"/>
            <a:ext cx="413079" cy="107722"/>
          </a:xfrm>
          <a:prstGeom prst="rect">
            <a:avLst/>
          </a:prstGeom>
          <a:noFill/>
        </p:spPr>
        <p:txBody>
          <a:bodyPr wrap="square" lIns="0" tIns="0" rIns="0" bIns="0" rtlCol="0">
            <a:spAutoFit/>
          </a:bodyPr>
          <a:lstStyle/>
          <a:p>
            <a:pPr algn="ctr"/>
            <a:r>
              <a:rPr lang="nl-NL" sz="700"/>
              <a:t>INHOUD</a:t>
            </a:r>
          </a:p>
        </p:txBody>
      </p:sp>
      <p:sp>
        <p:nvSpPr>
          <p:cNvPr id="13" name="Rechthoek 12">
            <a:hlinkClick r:id="" action="ppaction://hlinkshowjump?jump=firstslide"/>
            <a:extLst>
              <a:ext uri="{FF2B5EF4-FFF2-40B4-BE49-F238E27FC236}">
                <a16:creationId xmlns:a16="http://schemas.microsoft.com/office/drawing/2014/main" id="{DEC0A959-3555-CF45-83DA-C8B571652AAA}"/>
              </a:ext>
            </a:extLst>
          </p:cNvPr>
          <p:cNvSpPr/>
          <p:nvPr userDrawn="1"/>
        </p:nvSpPr>
        <p:spPr>
          <a:xfrm>
            <a:off x="11503580" y="-1549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Rechthoek 13">
            <a:extLst>
              <a:ext uri="{FF2B5EF4-FFF2-40B4-BE49-F238E27FC236}">
                <a16:creationId xmlns:a16="http://schemas.microsoft.com/office/drawing/2014/main" id="{D7A9F8FE-2B1D-244F-A3E6-5834D1D72606}"/>
              </a:ext>
            </a:extLst>
          </p:cNvPr>
          <p:cNvSpPr/>
          <p:nvPr userDrawn="1"/>
        </p:nvSpPr>
        <p:spPr>
          <a:xfrm>
            <a:off x="11503580" y="-28936"/>
            <a:ext cx="471385" cy="6733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5" name="Rechte verbindingslijn 14">
            <a:extLst>
              <a:ext uri="{FF2B5EF4-FFF2-40B4-BE49-F238E27FC236}">
                <a16:creationId xmlns:a16="http://schemas.microsoft.com/office/drawing/2014/main" id="{10231888-D1A6-6A4C-93CB-CEC90BE9412D}"/>
              </a:ext>
            </a:extLst>
          </p:cNvPr>
          <p:cNvCxnSpPr/>
          <p:nvPr userDrawn="1"/>
        </p:nvCxnSpPr>
        <p:spPr>
          <a:xfrm>
            <a:off x="844825" y="1326125"/>
            <a:ext cx="10440000" cy="0"/>
          </a:xfrm>
          <a:prstGeom prst="line">
            <a:avLst/>
          </a:prstGeom>
          <a:ln w="9525">
            <a:solidFill>
              <a:srgbClr val="25944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9194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el en tekst z plaatje volgende">
    <p:spTree>
      <p:nvGrpSpPr>
        <p:cNvPr id="1" name=""/>
        <p:cNvGrpSpPr/>
        <p:nvPr/>
      </p:nvGrpSpPr>
      <p:grpSpPr>
        <a:xfrm>
          <a:off x="0" y="0"/>
          <a:ext cx="0" cy="0"/>
          <a:chOff x="0" y="0"/>
          <a:chExt cx="0" cy="0"/>
        </a:xfrm>
      </p:grpSpPr>
      <p:sp>
        <p:nvSpPr>
          <p:cNvPr id="9" name="Rechthoek 8"/>
          <p:cNvSpPr/>
          <p:nvPr userDrawn="1"/>
        </p:nvSpPr>
        <p:spPr>
          <a:xfrm>
            <a:off x="0" y="-13438"/>
            <a:ext cx="12192000" cy="6871438"/>
          </a:xfrm>
          <a:prstGeom prst="rect">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838200" y="659921"/>
            <a:ext cx="10515600" cy="553998"/>
          </a:xfrm>
        </p:spPr>
        <p:txBody>
          <a:bodyPr>
            <a:noAutofit/>
          </a:bodyPr>
          <a:lstStyle>
            <a:lvl1pPr>
              <a:defRPr sz="3600" b="1">
                <a:solidFill>
                  <a:srgbClr val="25944A"/>
                </a:solidFill>
                <a:latin typeface="Segoe Print" panose="02000600000000000000" pitchFamily="2" charset="0"/>
              </a:defRPr>
            </a:lvl1pPr>
          </a:lstStyle>
          <a:p>
            <a:r>
              <a:rPr lang="nl-NL"/>
              <a:t>Klik om de stijl te bewerken</a:t>
            </a:r>
          </a:p>
        </p:txBody>
      </p:sp>
      <p:sp>
        <p:nvSpPr>
          <p:cNvPr id="3" name="Tijdelijke aanduiding voor inhoud 2"/>
          <p:cNvSpPr>
            <a:spLocks noGrp="1"/>
          </p:cNvSpPr>
          <p:nvPr>
            <p:ph idx="1"/>
          </p:nvPr>
        </p:nvSpPr>
        <p:spPr>
          <a:xfrm>
            <a:off x="838200" y="1732480"/>
            <a:ext cx="10515600" cy="4680000"/>
          </a:xfrm>
        </p:spPr>
        <p:txBody>
          <a:bodyPr numCol="3" spcCol="360000" anchor="ctr"/>
          <a:lstStyle>
            <a:lvl1pPr marL="0" indent="0" algn="just">
              <a:lnSpc>
                <a:spcPct val="100000"/>
              </a:lnSpc>
              <a:spcBef>
                <a:spcPts val="0"/>
              </a:spcBef>
              <a:buNone/>
              <a:defRPr sz="1200">
                <a:solidFill>
                  <a:srgbClr val="385723"/>
                </a:solidFill>
                <a:latin typeface="+mn-lt"/>
              </a:defRPr>
            </a:lvl1pPr>
          </a:lstStyle>
          <a:p>
            <a:pPr lvl="0"/>
            <a:r>
              <a:rPr lang="nl-NL"/>
              <a:t>Tekststijl van het model bewerken</a:t>
            </a:r>
          </a:p>
        </p:txBody>
      </p:sp>
      <p:sp>
        <p:nvSpPr>
          <p:cNvPr id="10" name="Rechthoek 9">
            <a:extLst>
              <a:ext uri="{FF2B5EF4-FFF2-40B4-BE49-F238E27FC236}">
                <a16:creationId xmlns:a16="http://schemas.microsoft.com/office/drawing/2014/main" id="{5FBC11C7-6B1C-AD4B-A463-52998B6E6324}"/>
              </a:ext>
            </a:extLst>
          </p:cNvPr>
          <p:cNvSpPr/>
          <p:nvPr userDrawn="1"/>
        </p:nvSpPr>
        <p:spPr>
          <a:xfrm>
            <a:off x="11503580" y="-15498"/>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1" name="Afbeelding 10">
            <a:extLst>
              <a:ext uri="{FF2B5EF4-FFF2-40B4-BE49-F238E27FC236}">
                <a16:creationId xmlns:a16="http://schemas.microsoft.com/office/drawing/2014/main" id="{02509B45-B083-AD47-8B15-F7545F8B0351}"/>
              </a:ext>
            </a:extLst>
          </p:cNvPr>
          <p:cNvPicPr>
            <a:picLocks noChangeAspect="1"/>
          </p:cNvPicPr>
          <p:nvPr userDrawn="1"/>
        </p:nvPicPr>
        <p:blipFill>
          <a:blip r:embed="rId2"/>
          <a:srcRect/>
          <a:stretch/>
        </p:blipFill>
        <p:spPr>
          <a:xfrm>
            <a:off x="11593993" y="243256"/>
            <a:ext cx="294451" cy="155314"/>
          </a:xfrm>
          <a:prstGeom prst="rect">
            <a:avLst/>
          </a:prstGeom>
        </p:spPr>
      </p:pic>
      <p:sp>
        <p:nvSpPr>
          <p:cNvPr id="12" name="Tekstvak 11">
            <a:extLst>
              <a:ext uri="{FF2B5EF4-FFF2-40B4-BE49-F238E27FC236}">
                <a16:creationId xmlns:a16="http://schemas.microsoft.com/office/drawing/2014/main" id="{62384697-DF52-D44B-AA1C-13E7DCD80C06}"/>
              </a:ext>
            </a:extLst>
          </p:cNvPr>
          <p:cNvSpPr txBox="1"/>
          <p:nvPr userDrawn="1"/>
        </p:nvSpPr>
        <p:spPr>
          <a:xfrm>
            <a:off x="11532732" y="459941"/>
            <a:ext cx="413079" cy="107722"/>
          </a:xfrm>
          <a:prstGeom prst="rect">
            <a:avLst/>
          </a:prstGeom>
          <a:noFill/>
        </p:spPr>
        <p:txBody>
          <a:bodyPr wrap="square" lIns="0" tIns="0" rIns="0" bIns="0" rtlCol="0">
            <a:spAutoFit/>
          </a:bodyPr>
          <a:lstStyle/>
          <a:p>
            <a:pPr algn="ctr"/>
            <a:r>
              <a:rPr lang="nl-NL" sz="700"/>
              <a:t>INHOUD</a:t>
            </a:r>
          </a:p>
        </p:txBody>
      </p:sp>
      <p:sp>
        <p:nvSpPr>
          <p:cNvPr id="13" name="Rechthoek 12">
            <a:hlinkClick r:id="" action="ppaction://hlinkshowjump?jump=firstslide"/>
            <a:extLst>
              <a:ext uri="{FF2B5EF4-FFF2-40B4-BE49-F238E27FC236}">
                <a16:creationId xmlns:a16="http://schemas.microsoft.com/office/drawing/2014/main" id="{DEC0A959-3555-CF45-83DA-C8B571652AAA}"/>
              </a:ext>
            </a:extLst>
          </p:cNvPr>
          <p:cNvSpPr/>
          <p:nvPr userDrawn="1"/>
        </p:nvSpPr>
        <p:spPr>
          <a:xfrm>
            <a:off x="11503580" y="-1549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Rechthoek 13">
            <a:extLst>
              <a:ext uri="{FF2B5EF4-FFF2-40B4-BE49-F238E27FC236}">
                <a16:creationId xmlns:a16="http://schemas.microsoft.com/office/drawing/2014/main" id="{D7A9F8FE-2B1D-244F-A3E6-5834D1D72606}"/>
              </a:ext>
            </a:extLst>
          </p:cNvPr>
          <p:cNvSpPr/>
          <p:nvPr userDrawn="1"/>
        </p:nvSpPr>
        <p:spPr>
          <a:xfrm>
            <a:off x="11503580" y="-28936"/>
            <a:ext cx="471385" cy="6733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15" name="Groep 14">
            <a:extLst>
              <a:ext uri="{FF2B5EF4-FFF2-40B4-BE49-F238E27FC236}">
                <a16:creationId xmlns:a16="http://schemas.microsoft.com/office/drawing/2014/main" id="{73173850-C9CA-A74D-B572-3038ABD60D07}"/>
              </a:ext>
            </a:extLst>
          </p:cNvPr>
          <p:cNvGrpSpPr/>
          <p:nvPr userDrawn="1"/>
        </p:nvGrpSpPr>
        <p:grpSpPr>
          <a:xfrm>
            <a:off x="10827719" y="-15498"/>
            <a:ext cx="471385" cy="659921"/>
            <a:chOff x="10827719" y="0"/>
            <a:chExt cx="471385" cy="659921"/>
          </a:xfrm>
        </p:grpSpPr>
        <p:sp>
          <p:nvSpPr>
            <p:cNvPr id="16" name="Rechthoek 15">
              <a:extLst>
                <a:ext uri="{FF2B5EF4-FFF2-40B4-BE49-F238E27FC236}">
                  <a16:creationId xmlns:a16="http://schemas.microsoft.com/office/drawing/2014/main" id="{F7482AC0-8A5A-D44F-ADC0-238A8C1E28C0}"/>
                </a:ext>
              </a:extLst>
            </p:cNvPr>
            <p:cNvSpPr/>
            <p:nvPr/>
          </p:nvSpPr>
          <p:spPr>
            <a:xfrm>
              <a:off x="10827719" y="0"/>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7" name="Afbeelding 16">
              <a:extLst>
                <a:ext uri="{FF2B5EF4-FFF2-40B4-BE49-F238E27FC236}">
                  <a16:creationId xmlns:a16="http://schemas.microsoft.com/office/drawing/2014/main" id="{B2B85F49-BE13-0C4A-BE83-B6F37795E204}"/>
                </a:ext>
              </a:extLst>
            </p:cNvPr>
            <p:cNvPicPr>
              <a:picLocks noChangeAspect="1"/>
            </p:cNvPicPr>
            <p:nvPr/>
          </p:nvPicPr>
          <p:blipFill>
            <a:blip r:embed="rId2"/>
            <a:srcRect/>
            <a:stretch/>
          </p:blipFill>
          <p:spPr>
            <a:xfrm rot="5400000">
              <a:off x="10916184" y="197340"/>
              <a:ext cx="294451" cy="155314"/>
            </a:xfrm>
            <a:prstGeom prst="rect">
              <a:avLst/>
            </a:prstGeom>
          </p:spPr>
        </p:pic>
        <p:sp>
          <p:nvSpPr>
            <p:cNvPr id="18" name="Tekstvak 17">
              <a:extLst>
                <a:ext uri="{FF2B5EF4-FFF2-40B4-BE49-F238E27FC236}">
                  <a16:creationId xmlns:a16="http://schemas.microsoft.com/office/drawing/2014/main" id="{6424F251-AD7F-3043-B5C3-5969EBD73981}"/>
                </a:ext>
              </a:extLst>
            </p:cNvPr>
            <p:cNvSpPr txBox="1"/>
            <p:nvPr/>
          </p:nvSpPr>
          <p:spPr>
            <a:xfrm>
              <a:off x="10856871" y="475439"/>
              <a:ext cx="413079" cy="107722"/>
            </a:xfrm>
            <a:prstGeom prst="rect">
              <a:avLst/>
            </a:prstGeom>
            <a:noFill/>
          </p:spPr>
          <p:txBody>
            <a:bodyPr wrap="square" lIns="0" tIns="0" rIns="0" bIns="0" rtlCol="0">
              <a:spAutoFit/>
            </a:bodyPr>
            <a:lstStyle/>
            <a:p>
              <a:pPr algn="ctr"/>
              <a:r>
                <a:rPr lang="nl-NL" sz="700"/>
                <a:t>VOLGENDE</a:t>
              </a:r>
            </a:p>
          </p:txBody>
        </p:sp>
      </p:grpSp>
      <p:sp>
        <p:nvSpPr>
          <p:cNvPr id="19" name="Rechthoek 18">
            <a:hlinkClick r:id="" action="ppaction://hlinkshowjump?jump=nextslide"/>
            <a:extLst>
              <a:ext uri="{FF2B5EF4-FFF2-40B4-BE49-F238E27FC236}">
                <a16:creationId xmlns:a16="http://schemas.microsoft.com/office/drawing/2014/main" id="{3B8499B6-21A0-C341-8B71-9D1AB19EED8E}"/>
              </a:ext>
            </a:extLst>
          </p:cNvPr>
          <p:cNvSpPr/>
          <p:nvPr userDrawn="1"/>
        </p:nvSpPr>
        <p:spPr>
          <a:xfrm>
            <a:off x="10825773" y="-904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20" name="Rechte verbindingslijn 19">
            <a:extLst>
              <a:ext uri="{FF2B5EF4-FFF2-40B4-BE49-F238E27FC236}">
                <a16:creationId xmlns:a16="http://schemas.microsoft.com/office/drawing/2014/main" id="{10231888-D1A6-6A4C-93CB-CEC90BE9412D}"/>
              </a:ext>
            </a:extLst>
          </p:cNvPr>
          <p:cNvCxnSpPr/>
          <p:nvPr userDrawn="1"/>
        </p:nvCxnSpPr>
        <p:spPr>
          <a:xfrm>
            <a:off x="844825" y="1326125"/>
            <a:ext cx="10440000" cy="0"/>
          </a:xfrm>
          <a:prstGeom prst="line">
            <a:avLst/>
          </a:prstGeom>
          <a:ln w="9525">
            <a:solidFill>
              <a:srgbClr val="25944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5429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el en tekst z plaatje volgende en vorige">
    <p:spTree>
      <p:nvGrpSpPr>
        <p:cNvPr id="1" name=""/>
        <p:cNvGrpSpPr/>
        <p:nvPr/>
      </p:nvGrpSpPr>
      <p:grpSpPr>
        <a:xfrm>
          <a:off x="0" y="0"/>
          <a:ext cx="0" cy="0"/>
          <a:chOff x="0" y="0"/>
          <a:chExt cx="0" cy="0"/>
        </a:xfrm>
      </p:grpSpPr>
      <p:sp>
        <p:nvSpPr>
          <p:cNvPr id="9" name="Rechthoek 8"/>
          <p:cNvSpPr/>
          <p:nvPr userDrawn="1"/>
        </p:nvSpPr>
        <p:spPr>
          <a:xfrm>
            <a:off x="0" y="-13438"/>
            <a:ext cx="12192000" cy="6871438"/>
          </a:xfrm>
          <a:prstGeom prst="rect">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838200" y="659921"/>
            <a:ext cx="10515600" cy="553998"/>
          </a:xfrm>
        </p:spPr>
        <p:txBody>
          <a:bodyPr>
            <a:noAutofit/>
          </a:bodyPr>
          <a:lstStyle>
            <a:lvl1pPr>
              <a:defRPr sz="3600" b="1">
                <a:solidFill>
                  <a:srgbClr val="25944A"/>
                </a:solidFill>
                <a:latin typeface="Segoe Print" panose="02000600000000000000" pitchFamily="2" charset="0"/>
              </a:defRPr>
            </a:lvl1pPr>
          </a:lstStyle>
          <a:p>
            <a:r>
              <a:rPr lang="nl-NL"/>
              <a:t>Klik om de stijl te bewerken</a:t>
            </a:r>
          </a:p>
        </p:txBody>
      </p:sp>
      <p:sp>
        <p:nvSpPr>
          <p:cNvPr id="3" name="Tijdelijke aanduiding voor inhoud 2"/>
          <p:cNvSpPr>
            <a:spLocks noGrp="1"/>
          </p:cNvSpPr>
          <p:nvPr>
            <p:ph idx="1"/>
          </p:nvPr>
        </p:nvSpPr>
        <p:spPr>
          <a:xfrm>
            <a:off x="838200" y="1732480"/>
            <a:ext cx="10515600" cy="4680000"/>
          </a:xfrm>
        </p:spPr>
        <p:txBody>
          <a:bodyPr numCol="3" spcCol="360000" anchor="ctr"/>
          <a:lstStyle>
            <a:lvl1pPr marL="0" indent="0" algn="just">
              <a:lnSpc>
                <a:spcPct val="100000"/>
              </a:lnSpc>
              <a:spcBef>
                <a:spcPts val="0"/>
              </a:spcBef>
              <a:buNone/>
              <a:defRPr sz="1200">
                <a:solidFill>
                  <a:srgbClr val="385723"/>
                </a:solidFill>
                <a:latin typeface="+mn-lt"/>
              </a:defRPr>
            </a:lvl1pPr>
          </a:lstStyle>
          <a:p>
            <a:pPr lvl="0"/>
            <a:r>
              <a:rPr lang="nl-NL"/>
              <a:t>Tekststijl van het model bewerken</a:t>
            </a:r>
          </a:p>
        </p:txBody>
      </p:sp>
      <p:sp>
        <p:nvSpPr>
          <p:cNvPr id="10" name="Rechthoek 9">
            <a:extLst>
              <a:ext uri="{FF2B5EF4-FFF2-40B4-BE49-F238E27FC236}">
                <a16:creationId xmlns:a16="http://schemas.microsoft.com/office/drawing/2014/main" id="{5FBC11C7-6B1C-AD4B-A463-52998B6E6324}"/>
              </a:ext>
            </a:extLst>
          </p:cNvPr>
          <p:cNvSpPr/>
          <p:nvPr userDrawn="1"/>
        </p:nvSpPr>
        <p:spPr>
          <a:xfrm>
            <a:off x="11503580" y="-15498"/>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1" name="Afbeelding 10">
            <a:extLst>
              <a:ext uri="{FF2B5EF4-FFF2-40B4-BE49-F238E27FC236}">
                <a16:creationId xmlns:a16="http://schemas.microsoft.com/office/drawing/2014/main" id="{02509B45-B083-AD47-8B15-F7545F8B0351}"/>
              </a:ext>
            </a:extLst>
          </p:cNvPr>
          <p:cNvPicPr>
            <a:picLocks noChangeAspect="1"/>
          </p:cNvPicPr>
          <p:nvPr userDrawn="1"/>
        </p:nvPicPr>
        <p:blipFill>
          <a:blip r:embed="rId2"/>
          <a:srcRect/>
          <a:stretch/>
        </p:blipFill>
        <p:spPr>
          <a:xfrm>
            <a:off x="11593993" y="243256"/>
            <a:ext cx="294451" cy="155314"/>
          </a:xfrm>
          <a:prstGeom prst="rect">
            <a:avLst/>
          </a:prstGeom>
        </p:spPr>
      </p:pic>
      <p:sp>
        <p:nvSpPr>
          <p:cNvPr id="12" name="Tekstvak 11">
            <a:extLst>
              <a:ext uri="{FF2B5EF4-FFF2-40B4-BE49-F238E27FC236}">
                <a16:creationId xmlns:a16="http://schemas.microsoft.com/office/drawing/2014/main" id="{62384697-DF52-D44B-AA1C-13E7DCD80C06}"/>
              </a:ext>
            </a:extLst>
          </p:cNvPr>
          <p:cNvSpPr txBox="1"/>
          <p:nvPr userDrawn="1"/>
        </p:nvSpPr>
        <p:spPr>
          <a:xfrm>
            <a:off x="11532732" y="459941"/>
            <a:ext cx="413079" cy="107722"/>
          </a:xfrm>
          <a:prstGeom prst="rect">
            <a:avLst/>
          </a:prstGeom>
          <a:noFill/>
        </p:spPr>
        <p:txBody>
          <a:bodyPr wrap="square" lIns="0" tIns="0" rIns="0" bIns="0" rtlCol="0">
            <a:spAutoFit/>
          </a:bodyPr>
          <a:lstStyle/>
          <a:p>
            <a:pPr algn="ctr"/>
            <a:r>
              <a:rPr lang="nl-NL" sz="700"/>
              <a:t>INHOUD</a:t>
            </a:r>
          </a:p>
        </p:txBody>
      </p:sp>
      <p:sp>
        <p:nvSpPr>
          <p:cNvPr id="13" name="Rechthoek 12">
            <a:hlinkClick r:id="" action="ppaction://hlinkshowjump?jump=firstslide"/>
            <a:extLst>
              <a:ext uri="{FF2B5EF4-FFF2-40B4-BE49-F238E27FC236}">
                <a16:creationId xmlns:a16="http://schemas.microsoft.com/office/drawing/2014/main" id="{DEC0A959-3555-CF45-83DA-C8B571652AAA}"/>
              </a:ext>
            </a:extLst>
          </p:cNvPr>
          <p:cNvSpPr/>
          <p:nvPr userDrawn="1"/>
        </p:nvSpPr>
        <p:spPr>
          <a:xfrm>
            <a:off x="11503580" y="-1549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Rechthoek 13">
            <a:extLst>
              <a:ext uri="{FF2B5EF4-FFF2-40B4-BE49-F238E27FC236}">
                <a16:creationId xmlns:a16="http://schemas.microsoft.com/office/drawing/2014/main" id="{D7A9F8FE-2B1D-244F-A3E6-5834D1D72606}"/>
              </a:ext>
            </a:extLst>
          </p:cNvPr>
          <p:cNvSpPr/>
          <p:nvPr userDrawn="1"/>
        </p:nvSpPr>
        <p:spPr>
          <a:xfrm>
            <a:off x="11503580" y="-28936"/>
            <a:ext cx="471385" cy="6733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15" name="Groep 14">
            <a:extLst>
              <a:ext uri="{FF2B5EF4-FFF2-40B4-BE49-F238E27FC236}">
                <a16:creationId xmlns:a16="http://schemas.microsoft.com/office/drawing/2014/main" id="{73173850-C9CA-A74D-B572-3038ABD60D07}"/>
              </a:ext>
            </a:extLst>
          </p:cNvPr>
          <p:cNvGrpSpPr/>
          <p:nvPr userDrawn="1"/>
        </p:nvGrpSpPr>
        <p:grpSpPr>
          <a:xfrm>
            <a:off x="10827719" y="-15498"/>
            <a:ext cx="471385" cy="659921"/>
            <a:chOff x="10827719" y="0"/>
            <a:chExt cx="471385" cy="659921"/>
          </a:xfrm>
        </p:grpSpPr>
        <p:sp>
          <p:nvSpPr>
            <p:cNvPr id="16" name="Rechthoek 15">
              <a:extLst>
                <a:ext uri="{FF2B5EF4-FFF2-40B4-BE49-F238E27FC236}">
                  <a16:creationId xmlns:a16="http://schemas.microsoft.com/office/drawing/2014/main" id="{F7482AC0-8A5A-D44F-ADC0-238A8C1E28C0}"/>
                </a:ext>
              </a:extLst>
            </p:cNvPr>
            <p:cNvSpPr/>
            <p:nvPr/>
          </p:nvSpPr>
          <p:spPr>
            <a:xfrm>
              <a:off x="10827719" y="0"/>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7" name="Afbeelding 16">
              <a:extLst>
                <a:ext uri="{FF2B5EF4-FFF2-40B4-BE49-F238E27FC236}">
                  <a16:creationId xmlns:a16="http://schemas.microsoft.com/office/drawing/2014/main" id="{B2B85F49-BE13-0C4A-BE83-B6F37795E204}"/>
                </a:ext>
              </a:extLst>
            </p:cNvPr>
            <p:cNvPicPr>
              <a:picLocks noChangeAspect="1"/>
            </p:cNvPicPr>
            <p:nvPr/>
          </p:nvPicPr>
          <p:blipFill>
            <a:blip r:embed="rId2"/>
            <a:srcRect/>
            <a:stretch/>
          </p:blipFill>
          <p:spPr>
            <a:xfrm rot="5400000">
              <a:off x="10916184" y="197340"/>
              <a:ext cx="294451" cy="155314"/>
            </a:xfrm>
            <a:prstGeom prst="rect">
              <a:avLst/>
            </a:prstGeom>
          </p:spPr>
        </p:pic>
        <p:sp>
          <p:nvSpPr>
            <p:cNvPr id="18" name="Tekstvak 17">
              <a:extLst>
                <a:ext uri="{FF2B5EF4-FFF2-40B4-BE49-F238E27FC236}">
                  <a16:creationId xmlns:a16="http://schemas.microsoft.com/office/drawing/2014/main" id="{6424F251-AD7F-3043-B5C3-5969EBD73981}"/>
                </a:ext>
              </a:extLst>
            </p:cNvPr>
            <p:cNvSpPr txBox="1"/>
            <p:nvPr/>
          </p:nvSpPr>
          <p:spPr>
            <a:xfrm>
              <a:off x="10856871" y="475439"/>
              <a:ext cx="413079" cy="107722"/>
            </a:xfrm>
            <a:prstGeom prst="rect">
              <a:avLst/>
            </a:prstGeom>
            <a:noFill/>
          </p:spPr>
          <p:txBody>
            <a:bodyPr wrap="square" lIns="0" tIns="0" rIns="0" bIns="0" rtlCol="0">
              <a:spAutoFit/>
            </a:bodyPr>
            <a:lstStyle/>
            <a:p>
              <a:pPr algn="ctr"/>
              <a:r>
                <a:rPr lang="nl-NL" sz="700"/>
                <a:t>VOLGENDE</a:t>
              </a:r>
            </a:p>
          </p:txBody>
        </p:sp>
      </p:grpSp>
      <p:sp>
        <p:nvSpPr>
          <p:cNvPr id="19" name="Rechthoek 18">
            <a:hlinkClick r:id="" action="ppaction://hlinkshowjump?jump=nextslide"/>
            <a:extLst>
              <a:ext uri="{FF2B5EF4-FFF2-40B4-BE49-F238E27FC236}">
                <a16:creationId xmlns:a16="http://schemas.microsoft.com/office/drawing/2014/main" id="{3B8499B6-21A0-C341-8B71-9D1AB19EED8E}"/>
              </a:ext>
            </a:extLst>
          </p:cNvPr>
          <p:cNvSpPr/>
          <p:nvPr userDrawn="1"/>
        </p:nvSpPr>
        <p:spPr>
          <a:xfrm>
            <a:off x="10825773" y="-904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21" name="Groep 20">
            <a:extLst>
              <a:ext uri="{FF2B5EF4-FFF2-40B4-BE49-F238E27FC236}">
                <a16:creationId xmlns:a16="http://schemas.microsoft.com/office/drawing/2014/main" id="{74C78337-BB41-044F-AD7D-C2844E6F9279}"/>
              </a:ext>
            </a:extLst>
          </p:cNvPr>
          <p:cNvGrpSpPr/>
          <p:nvPr userDrawn="1"/>
        </p:nvGrpSpPr>
        <p:grpSpPr>
          <a:xfrm>
            <a:off x="10141997" y="-12652"/>
            <a:ext cx="471385" cy="659921"/>
            <a:chOff x="10827719" y="0"/>
            <a:chExt cx="471385" cy="659921"/>
          </a:xfrm>
        </p:grpSpPr>
        <p:sp>
          <p:nvSpPr>
            <p:cNvPr id="22" name="Rechthoek 21">
              <a:hlinkClick r:id="" action="ppaction://hlinkshowjump?jump=previousslide"/>
              <a:extLst>
                <a:ext uri="{FF2B5EF4-FFF2-40B4-BE49-F238E27FC236}">
                  <a16:creationId xmlns:a16="http://schemas.microsoft.com/office/drawing/2014/main" id="{EC62148E-4116-794C-AEEA-7225A26426AF}"/>
                </a:ext>
              </a:extLst>
            </p:cNvPr>
            <p:cNvSpPr/>
            <p:nvPr/>
          </p:nvSpPr>
          <p:spPr>
            <a:xfrm>
              <a:off x="10827719" y="0"/>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3" name="Afbeelding 22">
              <a:hlinkClick r:id="" action="ppaction://hlinkshowjump?jump=previousslide"/>
              <a:extLst>
                <a:ext uri="{FF2B5EF4-FFF2-40B4-BE49-F238E27FC236}">
                  <a16:creationId xmlns:a16="http://schemas.microsoft.com/office/drawing/2014/main" id="{BEAA3816-87E4-A749-BDE6-BDD0D8BCA34D}"/>
                </a:ext>
              </a:extLst>
            </p:cNvPr>
            <p:cNvPicPr>
              <a:picLocks noChangeAspect="1"/>
            </p:cNvPicPr>
            <p:nvPr/>
          </p:nvPicPr>
          <p:blipFill>
            <a:blip r:embed="rId2"/>
            <a:srcRect/>
            <a:stretch/>
          </p:blipFill>
          <p:spPr>
            <a:xfrm rot="16200000">
              <a:off x="10916184" y="197340"/>
              <a:ext cx="294451" cy="155314"/>
            </a:xfrm>
            <a:prstGeom prst="rect">
              <a:avLst/>
            </a:prstGeom>
          </p:spPr>
        </p:pic>
        <p:sp>
          <p:nvSpPr>
            <p:cNvPr id="24" name="Tekstvak 23">
              <a:hlinkClick r:id="" action="ppaction://hlinkshowjump?jump=previousslide"/>
              <a:extLst>
                <a:ext uri="{FF2B5EF4-FFF2-40B4-BE49-F238E27FC236}">
                  <a16:creationId xmlns:a16="http://schemas.microsoft.com/office/drawing/2014/main" id="{F6ABE0AC-F2B5-F545-921D-B12149FF26C0}"/>
                </a:ext>
              </a:extLst>
            </p:cNvPr>
            <p:cNvSpPr txBox="1"/>
            <p:nvPr/>
          </p:nvSpPr>
          <p:spPr>
            <a:xfrm>
              <a:off x="10856871" y="475439"/>
              <a:ext cx="413079" cy="107722"/>
            </a:xfrm>
            <a:prstGeom prst="rect">
              <a:avLst/>
            </a:prstGeom>
            <a:noFill/>
          </p:spPr>
          <p:txBody>
            <a:bodyPr wrap="square" lIns="0" tIns="0" rIns="0" bIns="0" rtlCol="0">
              <a:spAutoFit/>
            </a:bodyPr>
            <a:lstStyle/>
            <a:p>
              <a:pPr algn="ctr"/>
              <a:r>
                <a:rPr lang="nl-NL" sz="700"/>
                <a:t>VORIGE</a:t>
              </a:r>
            </a:p>
          </p:txBody>
        </p:sp>
      </p:grpSp>
      <p:cxnSp>
        <p:nvCxnSpPr>
          <p:cNvPr id="20" name="Rechte verbindingslijn 19">
            <a:extLst>
              <a:ext uri="{FF2B5EF4-FFF2-40B4-BE49-F238E27FC236}">
                <a16:creationId xmlns:a16="http://schemas.microsoft.com/office/drawing/2014/main" id="{10231888-D1A6-6A4C-93CB-CEC90BE9412D}"/>
              </a:ext>
            </a:extLst>
          </p:cNvPr>
          <p:cNvCxnSpPr/>
          <p:nvPr userDrawn="1"/>
        </p:nvCxnSpPr>
        <p:spPr>
          <a:xfrm>
            <a:off x="844825" y="1326125"/>
            <a:ext cx="10440000" cy="0"/>
          </a:xfrm>
          <a:prstGeom prst="line">
            <a:avLst/>
          </a:prstGeom>
          <a:ln w="9525">
            <a:solidFill>
              <a:srgbClr val="25944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294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4_Titel en tekst z plaatje vorige">
    <p:spTree>
      <p:nvGrpSpPr>
        <p:cNvPr id="1" name=""/>
        <p:cNvGrpSpPr/>
        <p:nvPr/>
      </p:nvGrpSpPr>
      <p:grpSpPr>
        <a:xfrm>
          <a:off x="0" y="0"/>
          <a:ext cx="0" cy="0"/>
          <a:chOff x="0" y="0"/>
          <a:chExt cx="0" cy="0"/>
        </a:xfrm>
      </p:grpSpPr>
      <p:sp>
        <p:nvSpPr>
          <p:cNvPr id="9" name="Rechthoek 8"/>
          <p:cNvSpPr/>
          <p:nvPr userDrawn="1"/>
        </p:nvSpPr>
        <p:spPr>
          <a:xfrm>
            <a:off x="0" y="-13438"/>
            <a:ext cx="12192000" cy="6871438"/>
          </a:xfrm>
          <a:prstGeom prst="rect">
            <a:avLst/>
          </a:prstGeom>
          <a:solidFill>
            <a:srgbClr val="EAF5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838200" y="659921"/>
            <a:ext cx="10515600" cy="553998"/>
          </a:xfrm>
        </p:spPr>
        <p:txBody>
          <a:bodyPr>
            <a:noAutofit/>
          </a:bodyPr>
          <a:lstStyle>
            <a:lvl1pPr>
              <a:defRPr sz="3600" b="1">
                <a:solidFill>
                  <a:srgbClr val="25944A"/>
                </a:solidFill>
                <a:latin typeface="Segoe Print" panose="02000600000000000000" pitchFamily="2" charset="0"/>
              </a:defRPr>
            </a:lvl1pPr>
          </a:lstStyle>
          <a:p>
            <a:r>
              <a:rPr lang="nl-NL"/>
              <a:t>Klik om de stijl te bewerken</a:t>
            </a:r>
          </a:p>
        </p:txBody>
      </p:sp>
      <p:sp>
        <p:nvSpPr>
          <p:cNvPr id="3" name="Tijdelijke aanduiding voor inhoud 2"/>
          <p:cNvSpPr>
            <a:spLocks noGrp="1"/>
          </p:cNvSpPr>
          <p:nvPr>
            <p:ph idx="1"/>
          </p:nvPr>
        </p:nvSpPr>
        <p:spPr>
          <a:xfrm>
            <a:off x="838200" y="1732480"/>
            <a:ext cx="10515600" cy="4680000"/>
          </a:xfrm>
        </p:spPr>
        <p:txBody>
          <a:bodyPr numCol="3" spcCol="360000" anchor="ctr"/>
          <a:lstStyle>
            <a:lvl1pPr marL="0" indent="0" algn="just">
              <a:lnSpc>
                <a:spcPct val="100000"/>
              </a:lnSpc>
              <a:spcBef>
                <a:spcPts val="0"/>
              </a:spcBef>
              <a:buNone/>
              <a:defRPr sz="1200">
                <a:solidFill>
                  <a:srgbClr val="385723"/>
                </a:solidFill>
                <a:latin typeface="+mn-lt"/>
              </a:defRPr>
            </a:lvl1pPr>
          </a:lstStyle>
          <a:p>
            <a:pPr lvl="0"/>
            <a:r>
              <a:rPr lang="nl-NL"/>
              <a:t>Tekststijl van het model bewerken</a:t>
            </a:r>
          </a:p>
        </p:txBody>
      </p:sp>
      <p:sp>
        <p:nvSpPr>
          <p:cNvPr id="10" name="Rechthoek 9">
            <a:extLst>
              <a:ext uri="{FF2B5EF4-FFF2-40B4-BE49-F238E27FC236}">
                <a16:creationId xmlns:a16="http://schemas.microsoft.com/office/drawing/2014/main" id="{5FBC11C7-6B1C-AD4B-A463-52998B6E6324}"/>
              </a:ext>
            </a:extLst>
          </p:cNvPr>
          <p:cNvSpPr/>
          <p:nvPr userDrawn="1"/>
        </p:nvSpPr>
        <p:spPr>
          <a:xfrm>
            <a:off x="11503580" y="-15498"/>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1" name="Afbeelding 10">
            <a:extLst>
              <a:ext uri="{FF2B5EF4-FFF2-40B4-BE49-F238E27FC236}">
                <a16:creationId xmlns:a16="http://schemas.microsoft.com/office/drawing/2014/main" id="{02509B45-B083-AD47-8B15-F7545F8B0351}"/>
              </a:ext>
            </a:extLst>
          </p:cNvPr>
          <p:cNvPicPr>
            <a:picLocks noChangeAspect="1"/>
          </p:cNvPicPr>
          <p:nvPr userDrawn="1"/>
        </p:nvPicPr>
        <p:blipFill>
          <a:blip r:embed="rId2"/>
          <a:srcRect/>
          <a:stretch/>
        </p:blipFill>
        <p:spPr>
          <a:xfrm>
            <a:off x="11593993" y="243256"/>
            <a:ext cx="294451" cy="155314"/>
          </a:xfrm>
          <a:prstGeom prst="rect">
            <a:avLst/>
          </a:prstGeom>
        </p:spPr>
      </p:pic>
      <p:sp>
        <p:nvSpPr>
          <p:cNvPr id="12" name="Tekstvak 11">
            <a:extLst>
              <a:ext uri="{FF2B5EF4-FFF2-40B4-BE49-F238E27FC236}">
                <a16:creationId xmlns:a16="http://schemas.microsoft.com/office/drawing/2014/main" id="{62384697-DF52-D44B-AA1C-13E7DCD80C06}"/>
              </a:ext>
            </a:extLst>
          </p:cNvPr>
          <p:cNvSpPr txBox="1"/>
          <p:nvPr userDrawn="1"/>
        </p:nvSpPr>
        <p:spPr>
          <a:xfrm>
            <a:off x="11532732" y="459941"/>
            <a:ext cx="413079" cy="107722"/>
          </a:xfrm>
          <a:prstGeom prst="rect">
            <a:avLst/>
          </a:prstGeom>
          <a:noFill/>
        </p:spPr>
        <p:txBody>
          <a:bodyPr wrap="square" lIns="0" tIns="0" rIns="0" bIns="0" rtlCol="0">
            <a:spAutoFit/>
          </a:bodyPr>
          <a:lstStyle/>
          <a:p>
            <a:pPr algn="ctr"/>
            <a:r>
              <a:rPr lang="nl-NL" sz="700"/>
              <a:t>INHOUD</a:t>
            </a:r>
          </a:p>
        </p:txBody>
      </p:sp>
      <p:sp>
        <p:nvSpPr>
          <p:cNvPr id="13" name="Rechthoek 12">
            <a:hlinkClick r:id="" action="ppaction://hlinkshowjump?jump=firstslide"/>
            <a:extLst>
              <a:ext uri="{FF2B5EF4-FFF2-40B4-BE49-F238E27FC236}">
                <a16:creationId xmlns:a16="http://schemas.microsoft.com/office/drawing/2014/main" id="{DEC0A959-3555-CF45-83DA-C8B571652AAA}"/>
              </a:ext>
            </a:extLst>
          </p:cNvPr>
          <p:cNvSpPr/>
          <p:nvPr userDrawn="1"/>
        </p:nvSpPr>
        <p:spPr>
          <a:xfrm>
            <a:off x="11503580" y="-15498"/>
            <a:ext cx="471385" cy="65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Rechthoek 13">
            <a:extLst>
              <a:ext uri="{FF2B5EF4-FFF2-40B4-BE49-F238E27FC236}">
                <a16:creationId xmlns:a16="http://schemas.microsoft.com/office/drawing/2014/main" id="{D7A9F8FE-2B1D-244F-A3E6-5834D1D72606}"/>
              </a:ext>
            </a:extLst>
          </p:cNvPr>
          <p:cNvSpPr/>
          <p:nvPr userDrawn="1"/>
        </p:nvSpPr>
        <p:spPr>
          <a:xfrm>
            <a:off x="11503580" y="-28936"/>
            <a:ext cx="471385" cy="6733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21" name="Groep 20">
            <a:extLst>
              <a:ext uri="{FF2B5EF4-FFF2-40B4-BE49-F238E27FC236}">
                <a16:creationId xmlns:a16="http://schemas.microsoft.com/office/drawing/2014/main" id="{74C78337-BB41-044F-AD7D-C2844E6F9279}"/>
              </a:ext>
            </a:extLst>
          </p:cNvPr>
          <p:cNvGrpSpPr/>
          <p:nvPr userDrawn="1"/>
        </p:nvGrpSpPr>
        <p:grpSpPr>
          <a:xfrm>
            <a:off x="10141997" y="-12652"/>
            <a:ext cx="471385" cy="659921"/>
            <a:chOff x="10827719" y="0"/>
            <a:chExt cx="471385" cy="659921"/>
          </a:xfrm>
        </p:grpSpPr>
        <p:sp>
          <p:nvSpPr>
            <p:cNvPr id="22" name="Rechthoek 21">
              <a:hlinkClick r:id="" action="ppaction://hlinkshowjump?jump=previousslide"/>
              <a:extLst>
                <a:ext uri="{FF2B5EF4-FFF2-40B4-BE49-F238E27FC236}">
                  <a16:creationId xmlns:a16="http://schemas.microsoft.com/office/drawing/2014/main" id="{EC62148E-4116-794C-AEEA-7225A26426AF}"/>
                </a:ext>
              </a:extLst>
            </p:cNvPr>
            <p:cNvSpPr/>
            <p:nvPr/>
          </p:nvSpPr>
          <p:spPr>
            <a:xfrm>
              <a:off x="10827719" y="0"/>
              <a:ext cx="471385" cy="659921"/>
            </a:xfrm>
            <a:prstGeom prst="rect">
              <a:avLst/>
            </a:prstGeom>
            <a:solidFill>
              <a:schemeClr val="bg1"/>
            </a:solidFill>
            <a:ln>
              <a:noFill/>
            </a:ln>
            <a:effectLst>
              <a:outerShdw blurRad="1016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3" name="Afbeelding 22">
              <a:hlinkClick r:id="" action="ppaction://hlinkshowjump?jump=previousslide"/>
              <a:extLst>
                <a:ext uri="{FF2B5EF4-FFF2-40B4-BE49-F238E27FC236}">
                  <a16:creationId xmlns:a16="http://schemas.microsoft.com/office/drawing/2014/main" id="{BEAA3816-87E4-A749-BDE6-BDD0D8BCA34D}"/>
                </a:ext>
              </a:extLst>
            </p:cNvPr>
            <p:cNvPicPr>
              <a:picLocks noChangeAspect="1"/>
            </p:cNvPicPr>
            <p:nvPr/>
          </p:nvPicPr>
          <p:blipFill>
            <a:blip r:embed="rId2"/>
            <a:srcRect/>
            <a:stretch/>
          </p:blipFill>
          <p:spPr>
            <a:xfrm rot="16200000">
              <a:off x="10916184" y="197340"/>
              <a:ext cx="294451" cy="155314"/>
            </a:xfrm>
            <a:prstGeom prst="rect">
              <a:avLst/>
            </a:prstGeom>
          </p:spPr>
        </p:pic>
        <p:sp>
          <p:nvSpPr>
            <p:cNvPr id="24" name="Tekstvak 23">
              <a:hlinkClick r:id="" action="ppaction://hlinkshowjump?jump=previousslide"/>
              <a:extLst>
                <a:ext uri="{FF2B5EF4-FFF2-40B4-BE49-F238E27FC236}">
                  <a16:creationId xmlns:a16="http://schemas.microsoft.com/office/drawing/2014/main" id="{F6ABE0AC-F2B5-F545-921D-B12149FF26C0}"/>
                </a:ext>
              </a:extLst>
            </p:cNvPr>
            <p:cNvSpPr txBox="1"/>
            <p:nvPr/>
          </p:nvSpPr>
          <p:spPr>
            <a:xfrm>
              <a:off x="10856871" y="475439"/>
              <a:ext cx="413079" cy="107722"/>
            </a:xfrm>
            <a:prstGeom prst="rect">
              <a:avLst/>
            </a:prstGeom>
            <a:noFill/>
          </p:spPr>
          <p:txBody>
            <a:bodyPr wrap="square" lIns="0" tIns="0" rIns="0" bIns="0" rtlCol="0">
              <a:spAutoFit/>
            </a:bodyPr>
            <a:lstStyle/>
            <a:p>
              <a:pPr algn="ctr"/>
              <a:r>
                <a:rPr lang="nl-NL" sz="700"/>
                <a:t>VORIGE</a:t>
              </a:r>
            </a:p>
          </p:txBody>
        </p:sp>
      </p:grpSp>
      <p:cxnSp>
        <p:nvCxnSpPr>
          <p:cNvPr id="15" name="Rechte verbindingslijn 14">
            <a:extLst>
              <a:ext uri="{FF2B5EF4-FFF2-40B4-BE49-F238E27FC236}">
                <a16:creationId xmlns:a16="http://schemas.microsoft.com/office/drawing/2014/main" id="{10231888-D1A6-6A4C-93CB-CEC90BE9412D}"/>
              </a:ext>
            </a:extLst>
          </p:cNvPr>
          <p:cNvCxnSpPr/>
          <p:nvPr userDrawn="1"/>
        </p:nvCxnSpPr>
        <p:spPr>
          <a:xfrm>
            <a:off x="844825" y="1326125"/>
            <a:ext cx="10440000" cy="0"/>
          </a:xfrm>
          <a:prstGeom prst="line">
            <a:avLst/>
          </a:prstGeom>
          <a:ln w="9525">
            <a:solidFill>
              <a:srgbClr val="25944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357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5FD937-5647-E84A-9AC2-12178CC38D3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57B9237-ED40-B047-8082-718357C77F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B4933A27-F39D-A34D-ABCC-92641327A6A4}"/>
              </a:ext>
            </a:extLst>
          </p:cNvPr>
          <p:cNvSpPr>
            <a:spLocks noGrp="1"/>
          </p:cNvSpPr>
          <p:nvPr>
            <p:ph type="dt" sz="half" idx="10"/>
          </p:nvPr>
        </p:nvSpPr>
        <p:spPr/>
        <p:txBody>
          <a:bodyPr/>
          <a:lstStyle/>
          <a:p>
            <a:fld id="{69334C50-D4A3-9F4D-B96C-9E7364CBCA70}" type="datetimeFigureOut">
              <a:rPr lang="nl-NL" smtClean="0"/>
              <a:t>25-8-2023</a:t>
            </a:fld>
            <a:endParaRPr lang="nl-NL"/>
          </a:p>
        </p:txBody>
      </p:sp>
      <p:sp>
        <p:nvSpPr>
          <p:cNvPr id="5" name="Tijdelijke aanduiding voor voettekst 4">
            <a:extLst>
              <a:ext uri="{FF2B5EF4-FFF2-40B4-BE49-F238E27FC236}">
                <a16:creationId xmlns:a16="http://schemas.microsoft.com/office/drawing/2014/main" id="{77B81E89-1350-8F43-9DB4-2FADA63E952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763EB97-C07E-1042-BB5F-F63BF2105725}"/>
              </a:ext>
            </a:extLst>
          </p:cNvPr>
          <p:cNvSpPr>
            <a:spLocks noGrp="1"/>
          </p:cNvSpPr>
          <p:nvPr>
            <p:ph type="sldNum" sz="quarter" idx="12"/>
          </p:nvPr>
        </p:nvSpPr>
        <p:spPr/>
        <p:txBody>
          <a:bodyPr/>
          <a:lstStyle/>
          <a:p>
            <a:fld id="{6E4AD43A-545F-8C46-BE01-529921E56AB0}" type="slidenum">
              <a:rPr lang="nl-NL" smtClean="0"/>
              <a:t>‹nr.›</a:t>
            </a:fld>
            <a:endParaRPr lang="nl-NL"/>
          </a:p>
        </p:txBody>
      </p:sp>
    </p:spTree>
    <p:extLst>
      <p:ext uri="{BB962C8B-B14F-4D97-AF65-F5344CB8AC3E}">
        <p14:creationId xmlns:p14="http://schemas.microsoft.com/office/powerpoint/2010/main" val="1556917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9A9FB660-EFA9-0147-8A70-CC5150A254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A9138E09-F957-BC41-8053-4255C37F4A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9C07A2B-AFAB-004C-8518-F7CC5B51C2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334C50-D4A3-9F4D-B96C-9E7364CBCA70}" type="datetimeFigureOut">
              <a:rPr lang="nl-NL" smtClean="0"/>
              <a:t>25-8-2023</a:t>
            </a:fld>
            <a:endParaRPr lang="nl-NL"/>
          </a:p>
        </p:txBody>
      </p:sp>
      <p:sp>
        <p:nvSpPr>
          <p:cNvPr id="5" name="Tijdelijke aanduiding voor voettekst 4">
            <a:extLst>
              <a:ext uri="{FF2B5EF4-FFF2-40B4-BE49-F238E27FC236}">
                <a16:creationId xmlns:a16="http://schemas.microsoft.com/office/drawing/2014/main" id="{F29A76D2-6EC0-0844-8F75-6464B0E2B4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7158BE13-6AA5-794B-8945-9E689F1DFC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4AD43A-545F-8C46-BE01-529921E56AB0}" type="slidenum">
              <a:rPr lang="nl-NL" smtClean="0"/>
              <a:t>‹nr.›</a:t>
            </a:fld>
            <a:endParaRPr lang="nl-NL"/>
          </a:p>
        </p:txBody>
      </p:sp>
    </p:spTree>
    <p:extLst>
      <p:ext uri="{BB962C8B-B14F-4D97-AF65-F5344CB8AC3E}">
        <p14:creationId xmlns:p14="http://schemas.microsoft.com/office/powerpoint/2010/main" val="395036419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49" r:id="rId9"/>
    <p:sldLayoutId id="2147483650" r:id="rId10"/>
    <p:sldLayoutId id="2147483651" r:id="rId11"/>
    <p:sldLayoutId id="2147483652" r:id="rId12"/>
    <p:sldLayoutId id="2147483653" r:id="rId13"/>
    <p:sldLayoutId id="2147483654" r:id="rId14"/>
    <p:sldLayoutId id="2147483655" r:id="rId15"/>
    <p:sldLayoutId id="2147483656" r:id="rId16"/>
    <p:sldLayoutId id="2147483657" r:id="rId17"/>
    <p:sldLayoutId id="2147483658" r:id="rId18"/>
    <p:sldLayoutId id="2147483659"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slide" Target="slide15.xml"/><Relationship Id="rId18" Type="http://schemas.openxmlformats.org/officeDocument/2006/relationships/image" Target="../media/image6.png"/><Relationship Id="rId26" Type="http://schemas.openxmlformats.org/officeDocument/2006/relationships/image" Target="../media/image12.png"/><Relationship Id="rId39" Type="http://schemas.openxmlformats.org/officeDocument/2006/relationships/slide" Target="slide22.xml"/><Relationship Id="rId21" Type="http://schemas.openxmlformats.org/officeDocument/2006/relationships/image" Target="../media/image8.png"/><Relationship Id="rId34" Type="http://schemas.openxmlformats.org/officeDocument/2006/relationships/image" Target="../media/image19.png"/><Relationship Id="rId7" Type="http://schemas.openxmlformats.org/officeDocument/2006/relationships/slide" Target="slide19.xml"/><Relationship Id="rId2" Type="http://schemas.openxmlformats.org/officeDocument/2006/relationships/notesSlide" Target="../notesSlides/notesSlide1.xml"/><Relationship Id="rId16" Type="http://schemas.openxmlformats.org/officeDocument/2006/relationships/slide" Target="slide4.xml"/><Relationship Id="rId20" Type="http://schemas.openxmlformats.org/officeDocument/2006/relationships/image" Target="../media/image7.png"/><Relationship Id="rId29" Type="http://schemas.openxmlformats.org/officeDocument/2006/relationships/image" Target="../media/image15.png"/><Relationship Id="rId41" Type="http://schemas.openxmlformats.org/officeDocument/2006/relationships/image" Target="../media/image22.png"/><Relationship Id="rId1" Type="http://schemas.openxmlformats.org/officeDocument/2006/relationships/slideLayout" Target="../slideLayouts/slideLayout15.xml"/><Relationship Id="rId6" Type="http://schemas.openxmlformats.org/officeDocument/2006/relationships/slide" Target="slide21.xml"/><Relationship Id="rId11" Type="http://schemas.openxmlformats.org/officeDocument/2006/relationships/slide" Target="slide2.xml"/><Relationship Id="rId24" Type="http://schemas.openxmlformats.org/officeDocument/2006/relationships/slide" Target="slide14.xml"/><Relationship Id="rId32" Type="http://schemas.openxmlformats.org/officeDocument/2006/relationships/image" Target="../media/image17.png"/><Relationship Id="rId37" Type="http://schemas.openxmlformats.org/officeDocument/2006/relationships/slide" Target="slide11.xml"/><Relationship Id="rId40" Type="http://schemas.openxmlformats.org/officeDocument/2006/relationships/slide" Target="slide23.xml"/><Relationship Id="rId5" Type="http://schemas.openxmlformats.org/officeDocument/2006/relationships/slide" Target="slide20.xml"/><Relationship Id="rId15" Type="http://schemas.openxmlformats.org/officeDocument/2006/relationships/image" Target="../media/image4.png"/><Relationship Id="rId23" Type="http://schemas.openxmlformats.org/officeDocument/2006/relationships/image" Target="../media/image10.png"/><Relationship Id="rId28" Type="http://schemas.openxmlformats.org/officeDocument/2006/relationships/image" Target="../media/image14.png"/><Relationship Id="rId36" Type="http://schemas.openxmlformats.org/officeDocument/2006/relationships/image" Target="../media/image20.png"/><Relationship Id="rId10" Type="http://schemas.openxmlformats.org/officeDocument/2006/relationships/slide" Target="slide7.xml"/><Relationship Id="rId19" Type="http://schemas.openxmlformats.org/officeDocument/2006/relationships/slide" Target="slide5.xml"/><Relationship Id="rId31" Type="http://schemas.openxmlformats.org/officeDocument/2006/relationships/image" Target="../media/image16.png"/><Relationship Id="rId4" Type="http://schemas.openxmlformats.org/officeDocument/2006/relationships/slide" Target="slide17.xml"/><Relationship Id="rId9" Type="http://schemas.openxmlformats.org/officeDocument/2006/relationships/slide" Target="slide6.xml"/><Relationship Id="rId14" Type="http://schemas.openxmlformats.org/officeDocument/2006/relationships/image" Target="../media/image3.png"/><Relationship Id="rId22" Type="http://schemas.openxmlformats.org/officeDocument/2006/relationships/image" Target="../media/image9.png"/><Relationship Id="rId27" Type="http://schemas.openxmlformats.org/officeDocument/2006/relationships/image" Target="../media/image13.png"/><Relationship Id="rId30" Type="http://schemas.openxmlformats.org/officeDocument/2006/relationships/slide" Target="slide3.xml"/><Relationship Id="rId35" Type="http://schemas.openxmlformats.org/officeDocument/2006/relationships/slide" Target="slide10.xml"/><Relationship Id="rId8" Type="http://schemas.openxmlformats.org/officeDocument/2006/relationships/slide" Target="slide25.xml"/><Relationship Id="rId3" Type="http://schemas.openxmlformats.org/officeDocument/2006/relationships/slide" Target="slide16.xml"/><Relationship Id="rId12" Type="http://schemas.openxmlformats.org/officeDocument/2006/relationships/slide" Target="slide13.xml"/><Relationship Id="rId17" Type="http://schemas.openxmlformats.org/officeDocument/2006/relationships/image" Target="../media/image5.png"/><Relationship Id="rId25" Type="http://schemas.openxmlformats.org/officeDocument/2006/relationships/image" Target="../media/image11.png"/><Relationship Id="rId33" Type="http://schemas.openxmlformats.org/officeDocument/2006/relationships/image" Target="../media/image18.png"/><Relationship Id="rId38" Type="http://schemas.openxmlformats.org/officeDocument/2006/relationships/image" Target="../media/image21.png"/></Relationships>
</file>

<file path=ppt/slides/_rels/slide10.xml.rels><?xml version="1.0" encoding="UTF-8" standalone="yes"?>
<Relationships xmlns="http://schemas.openxmlformats.org/package/2006/relationships"><Relationship Id="rId3" Type="http://schemas.openxmlformats.org/officeDocument/2006/relationships/hyperlink" Target="https://9.klanten1.instapinternet.nl/bestanden/546260/Beleid-SKL-Veilig-slapen.pdf" TargetMode="External"/><Relationship Id="rId2" Type="http://schemas.openxmlformats.org/officeDocument/2006/relationships/hyperlink" Target="https://kcdeboomhut.nl/pedagogiek/slapen/" TargetMode="Externa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mqscan.nl/wat-is-mq-scan/" TargetMode="External"/><Relationship Id="rId2" Type="http://schemas.openxmlformats.org/officeDocument/2006/relationships/hyperlink" Target="https://9.klanten1.instapinternet.nl/bestanden/546261/Bewegingsonderwijs-bij-Beweegpartner.pdf" TargetMode="Externa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hyperlink" Target="https://wijdevenen.sharepoint.com/:p:/r/teams/aar/Werkgroepen/De%20gezonde%20school/2022-2023/GGD%20traject%20Fit%20en%20fruitig/Infographic%20IKC%20INVULVERSIE.pptx?d=w58a751dbe7e9473d99323c09d4ea7af0&amp;csf=1&amp;web=1&amp;e=iQbmy2&amp;nav=eyJzSWQiOjMyOSwiY0lkIjoyNjE2NTE0MjIxfQ"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kenniscentrumsportenbewegen.nl/producten/beweegrichtlijnen/"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www.cjgnieuwkoop.nl/showsite.asp?map_id=608816"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5.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http://www.gezondopschoolhm.nl/"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voedingscentrum.nl/nl.aspx"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voedingscentrum.nl/trakteren" TargetMode="External"/><Relationship Id="rId2" Type="http://schemas.openxmlformats.org/officeDocument/2006/relationships/hyperlink" Target="http://www.gezondtrakteren.nl" TargetMode="External"/><Relationship Id="rId1" Type="http://schemas.openxmlformats.org/officeDocument/2006/relationships/slideLayout" Target="../slideLayouts/slideLayout1.xml"/><Relationship Id="rId6" Type="http://schemas.openxmlformats.org/officeDocument/2006/relationships/hyperlink" Target="http://www.gezondtrakteren.nl/" TargetMode="External"/><Relationship Id="rId5" Type="http://schemas.openxmlformats.org/officeDocument/2006/relationships/image" Target="../media/image6.png"/><Relationship Id="rId4" Type="http://schemas.openxmlformats.org/officeDocument/2006/relationships/hyperlink" Target="https://www.devaart-teraar.nl/bestanden/532294/Voedingsbeleid--De-Vaart-augustus-2021-.pdf"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slide" Target="slide9.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devaart-teraar.nl/bestanden/546445/Voedingsbeleid--De-Vaart-maart-2023.pdf" TargetMode="External"/><Relationship Id="rId7" Type="http://schemas.openxmlformats.org/officeDocument/2006/relationships/slide" Target="slide7.xml"/><Relationship Id="rId2" Type="http://schemas.openxmlformats.org/officeDocument/2006/relationships/hyperlink" Target="https://www.voedingscentrum.nl/nl.aspx" TargetMode="Externa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hyperlink" Target="https://www.kinderopvangliemeer.nl/skl/pedagogisch-beleid" TargetMode="External"/><Relationship Id="rId4" Type="http://schemas.openxmlformats.org/officeDocument/2006/relationships/hyperlink" Target="https://kcdeboomhut.nl/wp-content/uploads/2013/01/Voedingsbeleid-KC-de-Boomhut.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03D32483-E82C-BE9F-96FA-7E07035383B2}"/>
              </a:ext>
            </a:extLst>
          </p:cNvPr>
          <p:cNvSpPr txBox="1"/>
          <p:nvPr/>
        </p:nvSpPr>
        <p:spPr>
          <a:xfrm>
            <a:off x="169800" y="171450"/>
            <a:ext cx="2122731" cy="1346548"/>
          </a:xfrm>
          <a:prstGeom prst="rect">
            <a:avLst/>
          </a:prstGeom>
          <a:solidFill>
            <a:schemeClr val="bg1"/>
          </a:solidFill>
          <a:effectLst>
            <a:outerShdw blurRad="114300" algn="tl" rotWithShape="0">
              <a:prstClr val="black">
                <a:alpha val="40000"/>
              </a:prstClr>
            </a:outerShdw>
          </a:effectLst>
        </p:spPr>
        <p:txBody>
          <a:bodyPr wrap="square" lIns="72000" tIns="180000" rIns="72000" bIns="180000" rtlCol="0" anchor="ctr">
            <a:noAutofit/>
          </a:bodyPr>
          <a:lstStyle/>
          <a:p>
            <a:pPr algn="ctr">
              <a:lnSpc>
                <a:spcPts val="3000"/>
              </a:lnSpc>
            </a:pPr>
            <a:r>
              <a:rPr lang="nl-NL" sz="2000" b="1">
                <a:solidFill>
                  <a:srgbClr val="25944A"/>
                </a:solidFill>
                <a:latin typeface="Segoe Print" panose="02000600000000000000" pitchFamily="2" charset="0"/>
              </a:rPr>
              <a:t>Fit &amp; Fruitig</a:t>
            </a:r>
          </a:p>
          <a:p>
            <a:pPr algn="ctr">
              <a:lnSpc>
                <a:spcPts val="3000"/>
              </a:lnSpc>
            </a:pPr>
            <a:r>
              <a:rPr lang="nl-NL" sz="1600" b="1">
                <a:solidFill>
                  <a:srgbClr val="25944A"/>
                </a:solidFill>
                <a:latin typeface="Segoe Print" panose="02000600000000000000" pitchFamily="2" charset="0"/>
              </a:rPr>
              <a:t>de dag door</a:t>
            </a:r>
          </a:p>
        </p:txBody>
      </p:sp>
      <p:sp>
        <p:nvSpPr>
          <p:cNvPr id="4" name="Tekstvak 3">
            <a:hlinkClick r:id="rId3" action="ppaction://hlinksldjump"/>
            <a:extLst>
              <a:ext uri="{FF2B5EF4-FFF2-40B4-BE49-F238E27FC236}">
                <a16:creationId xmlns:a16="http://schemas.microsoft.com/office/drawing/2014/main" id="{5C68569B-384A-45FE-A307-77D4B2542419}"/>
              </a:ext>
            </a:extLst>
          </p:cNvPr>
          <p:cNvSpPr txBox="1"/>
          <p:nvPr/>
        </p:nvSpPr>
        <p:spPr>
          <a:xfrm>
            <a:off x="169799" y="2094625"/>
            <a:ext cx="2122732" cy="402775"/>
          </a:xfrm>
          <a:prstGeom prst="rect">
            <a:avLst/>
          </a:prstGeom>
          <a:solidFill>
            <a:srgbClr val="25944A"/>
          </a:solidFill>
          <a:effectLst>
            <a:outerShdw blurRad="114300" algn="tl" rotWithShape="0">
              <a:prstClr val="black">
                <a:alpha val="40000"/>
              </a:prstClr>
            </a:outerShdw>
          </a:effectLst>
        </p:spPr>
        <p:txBody>
          <a:bodyPr wrap="square" lIns="180000" tIns="108000" rIns="108000" bIns="108000" rtlCol="0" anchor="ctr" anchorCtr="0">
            <a:noAutofit/>
          </a:bodyPr>
          <a:lstStyle/>
          <a:p>
            <a:r>
              <a:rPr lang="nl-NL" sz="1200">
                <a:solidFill>
                  <a:schemeClr val="bg1"/>
                </a:solidFill>
              </a:rPr>
              <a:t>Ondersteuning </a:t>
            </a:r>
            <a:r>
              <a:rPr lang="nl-NL" sz="1200" err="1">
                <a:solidFill>
                  <a:schemeClr val="bg1"/>
                </a:solidFill>
              </a:rPr>
              <a:t>senso-motorische</a:t>
            </a:r>
            <a:r>
              <a:rPr lang="nl-NL" sz="1200">
                <a:solidFill>
                  <a:schemeClr val="bg1"/>
                </a:solidFill>
              </a:rPr>
              <a:t> ontwikkeling</a:t>
            </a:r>
          </a:p>
        </p:txBody>
      </p:sp>
      <p:sp>
        <p:nvSpPr>
          <p:cNvPr id="5" name="Tekstvak 4">
            <a:hlinkClick r:id="rId4" action="ppaction://hlinksldjump"/>
            <a:extLst>
              <a:ext uri="{FF2B5EF4-FFF2-40B4-BE49-F238E27FC236}">
                <a16:creationId xmlns:a16="http://schemas.microsoft.com/office/drawing/2014/main" id="{201CFB16-F976-FB3F-7B66-90EBF66C92DA}"/>
              </a:ext>
            </a:extLst>
          </p:cNvPr>
          <p:cNvSpPr txBox="1"/>
          <p:nvPr/>
        </p:nvSpPr>
        <p:spPr>
          <a:xfrm>
            <a:off x="169799" y="2576497"/>
            <a:ext cx="2122732" cy="402775"/>
          </a:xfrm>
          <a:prstGeom prst="rect">
            <a:avLst/>
          </a:prstGeom>
          <a:solidFill>
            <a:srgbClr val="25944A"/>
          </a:solidFill>
          <a:effectLst>
            <a:outerShdw blurRad="114300" algn="tl" rotWithShape="0">
              <a:prstClr val="black">
                <a:alpha val="40000"/>
              </a:prstClr>
            </a:outerShdw>
          </a:effectLst>
        </p:spPr>
        <p:txBody>
          <a:bodyPr wrap="square" lIns="180000" tIns="108000" rIns="108000" bIns="108000" rtlCol="0" anchor="ctr" anchorCtr="0">
            <a:noAutofit/>
          </a:bodyPr>
          <a:lstStyle/>
          <a:p>
            <a:r>
              <a:rPr lang="nl-NL" sz="1200">
                <a:solidFill>
                  <a:schemeClr val="bg1"/>
                </a:solidFill>
              </a:rPr>
              <a:t>Observeren en signaleren</a:t>
            </a:r>
          </a:p>
        </p:txBody>
      </p:sp>
      <p:sp>
        <p:nvSpPr>
          <p:cNvPr id="6" name="Tekstvak 5">
            <a:hlinkClick r:id="rId5" action="ppaction://hlinksldjump"/>
            <a:extLst>
              <a:ext uri="{FF2B5EF4-FFF2-40B4-BE49-F238E27FC236}">
                <a16:creationId xmlns:a16="http://schemas.microsoft.com/office/drawing/2014/main" id="{FCD9873F-F926-9E82-4B88-4085E3C806DF}"/>
              </a:ext>
            </a:extLst>
          </p:cNvPr>
          <p:cNvSpPr txBox="1"/>
          <p:nvPr/>
        </p:nvSpPr>
        <p:spPr>
          <a:xfrm>
            <a:off x="169799" y="3541831"/>
            <a:ext cx="2122732" cy="402775"/>
          </a:xfrm>
          <a:prstGeom prst="rect">
            <a:avLst/>
          </a:prstGeom>
          <a:solidFill>
            <a:srgbClr val="25944A"/>
          </a:solidFill>
          <a:effectLst>
            <a:outerShdw blurRad="114300" algn="tl" rotWithShape="0">
              <a:prstClr val="black">
                <a:alpha val="40000"/>
              </a:prstClr>
            </a:outerShdw>
          </a:effectLst>
        </p:spPr>
        <p:txBody>
          <a:bodyPr wrap="square" lIns="180000" tIns="108000" rIns="108000" bIns="108000" rtlCol="0" anchor="ctr" anchorCtr="0">
            <a:noAutofit/>
          </a:bodyPr>
          <a:lstStyle/>
          <a:p>
            <a:r>
              <a:rPr lang="nl-NL" sz="1200">
                <a:solidFill>
                  <a:schemeClr val="bg1"/>
                </a:solidFill>
              </a:rPr>
              <a:t>Schoolomgeving</a:t>
            </a:r>
          </a:p>
        </p:txBody>
      </p:sp>
      <p:sp>
        <p:nvSpPr>
          <p:cNvPr id="7" name="Tekstvak 6">
            <a:hlinkClick r:id="rId6" action="ppaction://hlinksldjump"/>
            <a:extLst>
              <a:ext uri="{FF2B5EF4-FFF2-40B4-BE49-F238E27FC236}">
                <a16:creationId xmlns:a16="http://schemas.microsoft.com/office/drawing/2014/main" id="{630F7395-CDFA-E9E1-41D1-0027CF71DDEC}"/>
              </a:ext>
            </a:extLst>
          </p:cNvPr>
          <p:cNvSpPr txBox="1"/>
          <p:nvPr/>
        </p:nvSpPr>
        <p:spPr>
          <a:xfrm>
            <a:off x="169799" y="4025293"/>
            <a:ext cx="2122732" cy="402775"/>
          </a:xfrm>
          <a:prstGeom prst="rect">
            <a:avLst/>
          </a:prstGeom>
          <a:solidFill>
            <a:srgbClr val="25944A"/>
          </a:solidFill>
          <a:effectLst>
            <a:outerShdw blurRad="114300" algn="tl" rotWithShape="0">
              <a:prstClr val="black">
                <a:alpha val="40000"/>
              </a:prstClr>
            </a:outerShdw>
          </a:effectLst>
        </p:spPr>
        <p:txBody>
          <a:bodyPr wrap="square" lIns="180000" tIns="108000" rIns="108000" bIns="108000" rtlCol="0" anchor="ctr" anchorCtr="0">
            <a:noAutofit/>
          </a:bodyPr>
          <a:lstStyle/>
          <a:p>
            <a:r>
              <a:rPr lang="nl-NL" sz="1200" err="1">
                <a:solidFill>
                  <a:schemeClr val="bg1"/>
                </a:solidFill>
                <a:ea typeface="Calibri"/>
                <a:cs typeface="Calibri"/>
              </a:rPr>
              <a:t>Monkey</a:t>
            </a:r>
            <a:r>
              <a:rPr lang="nl-NL" sz="1200">
                <a:solidFill>
                  <a:schemeClr val="bg1"/>
                </a:solidFill>
                <a:ea typeface="Calibri"/>
                <a:cs typeface="Calibri"/>
              </a:rPr>
              <a:t> Moves</a:t>
            </a:r>
          </a:p>
        </p:txBody>
      </p:sp>
      <p:sp>
        <p:nvSpPr>
          <p:cNvPr id="8" name="Tekstvak 7">
            <a:extLst>
              <a:ext uri="{FF2B5EF4-FFF2-40B4-BE49-F238E27FC236}">
                <a16:creationId xmlns:a16="http://schemas.microsoft.com/office/drawing/2014/main" id="{85DC50F6-9C0F-8227-7B10-6A48AC91B4F1}"/>
              </a:ext>
            </a:extLst>
          </p:cNvPr>
          <p:cNvSpPr txBox="1"/>
          <p:nvPr/>
        </p:nvSpPr>
        <p:spPr>
          <a:xfrm>
            <a:off x="169799" y="5467871"/>
            <a:ext cx="2122731" cy="1075804"/>
          </a:xfrm>
          <a:prstGeom prst="rect">
            <a:avLst/>
          </a:prstGeom>
          <a:solidFill>
            <a:schemeClr val="bg1"/>
          </a:solidFill>
          <a:effectLst>
            <a:outerShdw blurRad="114300" algn="tl" rotWithShape="0">
              <a:prstClr val="black">
                <a:alpha val="40000"/>
              </a:prstClr>
            </a:outerShdw>
          </a:effectLst>
        </p:spPr>
        <p:txBody>
          <a:bodyPr wrap="square" lIns="180000" tIns="108000" rIns="108000" bIns="108000" rtlCol="0" anchor="ctr" anchorCtr="0">
            <a:noAutofit/>
          </a:bodyPr>
          <a:lstStyle/>
          <a:p>
            <a:pPr algn="ctr"/>
            <a:endParaRPr lang="nl-NL" sz="1200">
              <a:solidFill>
                <a:schemeClr val="bg1">
                  <a:lumMod val="75000"/>
                </a:schemeClr>
              </a:solidFill>
            </a:endParaRPr>
          </a:p>
        </p:txBody>
      </p:sp>
      <p:sp>
        <p:nvSpPr>
          <p:cNvPr id="11" name="Tekstvak 10">
            <a:hlinkClick r:id="rId7" action="ppaction://hlinksldjump"/>
            <a:extLst>
              <a:ext uri="{FF2B5EF4-FFF2-40B4-BE49-F238E27FC236}">
                <a16:creationId xmlns:a16="http://schemas.microsoft.com/office/drawing/2014/main" id="{6A903EC4-BD02-6578-B608-B7B1A41E8D1C}"/>
              </a:ext>
            </a:extLst>
          </p:cNvPr>
          <p:cNvSpPr txBox="1"/>
          <p:nvPr/>
        </p:nvSpPr>
        <p:spPr>
          <a:xfrm>
            <a:off x="169799" y="3058369"/>
            <a:ext cx="2122732" cy="402775"/>
          </a:xfrm>
          <a:prstGeom prst="rect">
            <a:avLst/>
          </a:prstGeom>
          <a:solidFill>
            <a:srgbClr val="25944A"/>
          </a:solidFill>
          <a:effectLst>
            <a:outerShdw blurRad="114300" algn="tl" rotWithShape="0">
              <a:prstClr val="black">
                <a:alpha val="40000"/>
              </a:prstClr>
            </a:outerShdw>
          </a:effectLst>
        </p:spPr>
        <p:txBody>
          <a:bodyPr wrap="square" lIns="180000" tIns="108000" rIns="108000" bIns="108000" rtlCol="0" anchor="ctr" anchorCtr="0">
            <a:noAutofit/>
          </a:bodyPr>
          <a:lstStyle/>
          <a:p>
            <a:r>
              <a:rPr lang="nl-NL" sz="1200">
                <a:solidFill>
                  <a:schemeClr val="bg1"/>
                </a:solidFill>
              </a:rPr>
              <a:t>Kind- en ouderparticipatie</a:t>
            </a:r>
          </a:p>
        </p:txBody>
      </p:sp>
      <p:sp>
        <p:nvSpPr>
          <p:cNvPr id="12" name="Tekstvak 11">
            <a:extLst>
              <a:ext uri="{FF2B5EF4-FFF2-40B4-BE49-F238E27FC236}">
                <a16:creationId xmlns:a16="http://schemas.microsoft.com/office/drawing/2014/main" id="{1D270395-8436-D193-6219-B120E8CEB130}"/>
              </a:ext>
            </a:extLst>
          </p:cNvPr>
          <p:cNvSpPr txBox="1"/>
          <p:nvPr/>
        </p:nvSpPr>
        <p:spPr>
          <a:xfrm>
            <a:off x="169800" y="6650228"/>
            <a:ext cx="2122731" cy="123111"/>
          </a:xfrm>
          <a:prstGeom prst="rect">
            <a:avLst/>
          </a:prstGeom>
          <a:noFill/>
          <a:effectLst/>
        </p:spPr>
        <p:txBody>
          <a:bodyPr wrap="square" lIns="0" tIns="0" rIns="0" bIns="0" rtlCol="0" anchor="ctr" anchorCtr="0">
            <a:spAutoFit/>
          </a:bodyPr>
          <a:lstStyle/>
          <a:p>
            <a:pPr algn="ctr"/>
            <a:r>
              <a:rPr lang="nl-NL" sz="800">
                <a:solidFill>
                  <a:schemeClr val="bg2">
                    <a:lumMod val="50000"/>
                  </a:schemeClr>
                </a:solidFill>
              </a:rPr>
              <a:t>© 2022 GGD Hollands Midden  |  </a:t>
            </a:r>
            <a:r>
              <a:rPr lang="nl-NL" sz="800" u="sng">
                <a:solidFill>
                  <a:schemeClr val="bg2">
                    <a:lumMod val="50000"/>
                  </a:schemeClr>
                </a:solidFill>
                <a:hlinkClick r:id="rId8" action="ppaction://hlinksldjump"/>
              </a:rPr>
              <a:t>Colofon</a:t>
            </a:r>
            <a:endParaRPr lang="nl-NL" sz="800">
              <a:solidFill>
                <a:schemeClr val="bg2">
                  <a:lumMod val="50000"/>
                </a:schemeClr>
              </a:solidFill>
            </a:endParaRPr>
          </a:p>
        </p:txBody>
      </p:sp>
      <p:sp>
        <p:nvSpPr>
          <p:cNvPr id="38" name="Afgeronde rechthoek 37">
            <a:hlinkClick r:id="rId9" action="ppaction://hlinksldjump"/>
            <a:extLst>
              <a:ext uri="{FF2B5EF4-FFF2-40B4-BE49-F238E27FC236}">
                <a16:creationId xmlns:a16="http://schemas.microsoft.com/office/drawing/2014/main" id="{7731B5D5-B1C2-2F20-A41D-51BCE608038D}"/>
              </a:ext>
            </a:extLst>
          </p:cNvPr>
          <p:cNvSpPr/>
          <p:nvPr/>
        </p:nvSpPr>
        <p:spPr>
          <a:xfrm>
            <a:off x="5788256" y="2949241"/>
            <a:ext cx="1376179" cy="240223"/>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b="1">
                <a:solidFill>
                  <a:srgbClr val="25944A"/>
                </a:solidFill>
                <a:latin typeface="Segoe Print" panose="02000600000000000000" pitchFamily="2" charset="0"/>
              </a:rPr>
              <a:t>Bewegend leren &gt;</a:t>
            </a:r>
          </a:p>
        </p:txBody>
      </p:sp>
      <p:sp>
        <p:nvSpPr>
          <p:cNvPr id="39" name="Afgeronde rechthoek 38">
            <a:hlinkClick r:id="rId10" action="ppaction://hlinksldjump"/>
            <a:extLst>
              <a:ext uri="{FF2B5EF4-FFF2-40B4-BE49-F238E27FC236}">
                <a16:creationId xmlns:a16="http://schemas.microsoft.com/office/drawing/2014/main" id="{2789EAD5-5F31-05E5-2BFF-478DFA1314E7}"/>
              </a:ext>
            </a:extLst>
          </p:cNvPr>
          <p:cNvSpPr/>
          <p:nvPr/>
        </p:nvSpPr>
        <p:spPr>
          <a:xfrm>
            <a:off x="3787479" y="3856268"/>
            <a:ext cx="1418061" cy="252227"/>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b="1">
                <a:solidFill>
                  <a:srgbClr val="25944A"/>
                </a:solidFill>
                <a:latin typeface="Segoe Print" panose="02000600000000000000" pitchFamily="2" charset="0"/>
              </a:rPr>
              <a:t>Eten en drinken &gt;</a:t>
            </a:r>
          </a:p>
        </p:txBody>
      </p:sp>
      <p:sp>
        <p:nvSpPr>
          <p:cNvPr id="41" name="Afgeronde rechthoek 40">
            <a:hlinkClick r:id="rId11" action="ppaction://hlinksldjump"/>
            <a:extLst>
              <a:ext uri="{FF2B5EF4-FFF2-40B4-BE49-F238E27FC236}">
                <a16:creationId xmlns:a16="http://schemas.microsoft.com/office/drawing/2014/main" id="{6311D754-2C9C-43C9-E282-E9733E1CD869}"/>
              </a:ext>
            </a:extLst>
          </p:cNvPr>
          <p:cNvSpPr/>
          <p:nvPr/>
        </p:nvSpPr>
        <p:spPr>
          <a:xfrm>
            <a:off x="4479453" y="362140"/>
            <a:ext cx="1415972" cy="240223"/>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b="1">
                <a:solidFill>
                  <a:srgbClr val="25944A"/>
                </a:solidFill>
                <a:latin typeface="Segoe Print" panose="02000600000000000000" pitchFamily="2" charset="0"/>
              </a:rPr>
              <a:t>Actief transport &gt;</a:t>
            </a:r>
          </a:p>
        </p:txBody>
      </p:sp>
      <p:sp>
        <p:nvSpPr>
          <p:cNvPr id="42" name="Afgeronde rechthoek 41">
            <a:hlinkClick r:id="rId12" action="ppaction://hlinksldjump"/>
            <a:extLst>
              <a:ext uri="{FF2B5EF4-FFF2-40B4-BE49-F238E27FC236}">
                <a16:creationId xmlns:a16="http://schemas.microsoft.com/office/drawing/2014/main" id="{2B9D802D-9C0C-859F-A7AA-92093C5AE677}"/>
              </a:ext>
            </a:extLst>
          </p:cNvPr>
          <p:cNvSpPr/>
          <p:nvPr/>
        </p:nvSpPr>
        <p:spPr>
          <a:xfrm>
            <a:off x="10222848" y="4224842"/>
            <a:ext cx="1520303" cy="240223"/>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b="1">
                <a:solidFill>
                  <a:srgbClr val="25944A"/>
                </a:solidFill>
                <a:latin typeface="Segoe Print" panose="02000600000000000000" pitchFamily="2" charset="0"/>
              </a:rPr>
              <a:t>Bewegen op school &gt;</a:t>
            </a:r>
          </a:p>
        </p:txBody>
      </p:sp>
      <p:sp>
        <p:nvSpPr>
          <p:cNvPr id="44" name="Afgeronde rechthoek 43">
            <a:hlinkClick r:id="rId13" action="ppaction://hlinksldjump"/>
            <a:extLst>
              <a:ext uri="{FF2B5EF4-FFF2-40B4-BE49-F238E27FC236}">
                <a16:creationId xmlns:a16="http://schemas.microsoft.com/office/drawing/2014/main" id="{639D5A54-87BE-EE41-4567-C2431E88F411}"/>
              </a:ext>
            </a:extLst>
          </p:cNvPr>
          <p:cNvSpPr/>
          <p:nvPr/>
        </p:nvSpPr>
        <p:spPr>
          <a:xfrm>
            <a:off x="5788256" y="6070906"/>
            <a:ext cx="1692998" cy="240223"/>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b="1">
                <a:solidFill>
                  <a:srgbClr val="25944A"/>
                </a:solidFill>
                <a:latin typeface="Segoe Print" panose="02000600000000000000" pitchFamily="2" charset="0"/>
              </a:rPr>
              <a:t>CJG &amp; sociale kaart &gt;</a:t>
            </a:r>
          </a:p>
        </p:txBody>
      </p:sp>
      <p:pic>
        <p:nvPicPr>
          <p:cNvPr id="45" name="Afbeelding 44">
            <a:extLst>
              <a:ext uri="{FF2B5EF4-FFF2-40B4-BE49-F238E27FC236}">
                <a16:creationId xmlns:a16="http://schemas.microsoft.com/office/drawing/2014/main" id="{28705C71-036F-B303-9A51-2806FFEFE879}"/>
              </a:ext>
            </a:extLst>
          </p:cNvPr>
          <p:cNvPicPr>
            <a:picLocks noChangeAspect="1"/>
          </p:cNvPicPr>
          <p:nvPr/>
        </p:nvPicPr>
        <p:blipFill>
          <a:blip r:embed="rId14"/>
          <a:srcRect/>
          <a:stretch/>
        </p:blipFill>
        <p:spPr>
          <a:xfrm>
            <a:off x="4728134" y="759902"/>
            <a:ext cx="894275" cy="885149"/>
          </a:xfrm>
          <a:prstGeom prst="rect">
            <a:avLst/>
          </a:prstGeom>
        </p:spPr>
      </p:pic>
      <p:pic>
        <p:nvPicPr>
          <p:cNvPr id="47" name="Afbeelding 46">
            <a:extLst>
              <a:ext uri="{FF2B5EF4-FFF2-40B4-BE49-F238E27FC236}">
                <a16:creationId xmlns:a16="http://schemas.microsoft.com/office/drawing/2014/main" id="{7025A9C9-5965-3C2F-279C-AA77FC29823F}"/>
              </a:ext>
            </a:extLst>
          </p:cNvPr>
          <p:cNvPicPr>
            <a:picLocks noChangeAspect="1"/>
          </p:cNvPicPr>
          <p:nvPr/>
        </p:nvPicPr>
        <p:blipFill>
          <a:blip r:embed="rId15"/>
          <a:srcRect/>
          <a:stretch/>
        </p:blipFill>
        <p:spPr>
          <a:xfrm>
            <a:off x="9907932" y="349612"/>
            <a:ext cx="1522983" cy="1522983"/>
          </a:xfrm>
          <a:prstGeom prst="rect">
            <a:avLst/>
          </a:prstGeom>
        </p:spPr>
      </p:pic>
      <p:sp>
        <p:nvSpPr>
          <p:cNvPr id="48" name="Afgeronde rechthoek 47">
            <a:hlinkClick r:id="rId16" action="ppaction://hlinksldjump"/>
            <a:extLst>
              <a:ext uri="{FF2B5EF4-FFF2-40B4-BE49-F238E27FC236}">
                <a16:creationId xmlns:a16="http://schemas.microsoft.com/office/drawing/2014/main" id="{E42F938D-F97D-8543-C740-598E6F16C36C}"/>
              </a:ext>
            </a:extLst>
          </p:cNvPr>
          <p:cNvSpPr/>
          <p:nvPr/>
        </p:nvSpPr>
        <p:spPr>
          <a:xfrm>
            <a:off x="10796345" y="1614276"/>
            <a:ext cx="921295" cy="240223"/>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b="1">
                <a:solidFill>
                  <a:srgbClr val="25944A"/>
                </a:solidFill>
                <a:latin typeface="Segoe Print" panose="02000600000000000000" pitchFamily="2" charset="0"/>
              </a:rPr>
              <a:t>Educatie &gt;</a:t>
            </a:r>
          </a:p>
        </p:txBody>
      </p:sp>
      <p:pic>
        <p:nvPicPr>
          <p:cNvPr id="49" name="Afbeelding 48">
            <a:extLst>
              <a:ext uri="{FF2B5EF4-FFF2-40B4-BE49-F238E27FC236}">
                <a16:creationId xmlns:a16="http://schemas.microsoft.com/office/drawing/2014/main" id="{C35B8BED-E960-62F3-1E7B-36A93FA8B48C}"/>
              </a:ext>
            </a:extLst>
          </p:cNvPr>
          <p:cNvPicPr>
            <a:picLocks noChangeAspect="1"/>
          </p:cNvPicPr>
          <p:nvPr/>
        </p:nvPicPr>
        <p:blipFill>
          <a:blip r:embed="rId17"/>
          <a:srcRect/>
          <a:stretch/>
        </p:blipFill>
        <p:spPr>
          <a:xfrm>
            <a:off x="3431183" y="2897954"/>
            <a:ext cx="339722" cy="905925"/>
          </a:xfrm>
          <a:prstGeom prst="rect">
            <a:avLst/>
          </a:prstGeom>
        </p:spPr>
      </p:pic>
      <p:pic>
        <p:nvPicPr>
          <p:cNvPr id="50" name="Afbeelding 49">
            <a:extLst>
              <a:ext uri="{FF2B5EF4-FFF2-40B4-BE49-F238E27FC236}">
                <a16:creationId xmlns:a16="http://schemas.microsoft.com/office/drawing/2014/main" id="{FEB390C2-4410-7EF2-D11E-F477708F76A2}"/>
              </a:ext>
            </a:extLst>
          </p:cNvPr>
          <p:cNvPicPr>
            <a:picLocks noChangeAspect="1"/>
          </p:cNvPicPr>
          <p:nvPr/>
        </p:nvPicPr>
        <p:blipFill rotWithShape="1">
          <a:blip r:embed="rId18"/>
          <a:srcRect l="-950" t="7100" r="-1890" b="794"/>
          <a:stretch/>
        </p:blipFill>
        <p:spPr>
          <a:xfrm>
            <a:off x="8691049" y="1635252"/>
            <a:ext cx="1503909" cy="1003035"/>
          </a:xfrm>
          <a:prstGeom prst="rect">
            <a:avLst/>
          </a:prstGeom>
        </p:spPr>
      </p:pic>
      <p:sp>
        <p:nvSpPr>
          <p:cNvPr id="52" name="Afgeronde rechthoek 51">
            <a:hlinkClick r:id="rId19" action="ppaction://hlinksldjump"/>
            <a:extLst>
              <a:ext uri="{FF2B5EF4-FFF2-40B4-BE49-F238E27FC236}">
                <a16:creationId xmlns:a16="http://schemas.microsoft.com/office/drawing/2014/main" id="{44B66370-3F20-C2CC-93D5-86A514F70C02}"/>
              </a:ext>
            </a:extLst>
          </p:cNvPr>
          <p:cNvSpPr/>
          <p:nvPr/>
        </p:nvSpPr>
        <p:spPr>
          <a:xfrm>
            <a:off x="8458819" y="2684062"/>
            <a:ext cx="1860953" cy="240223"/>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sz="1000" b="1">
                <a:solidFill>
                  <a:srgbClr val="25944A"/>
                </a:solidFill>
                <a:latin typeface="Segoe Print"/>
              </a:rPr>
              <a:t>Feestelijke gelegenheden &gt;</a:t>
            </a:r>
          </a:p>
        </p:txBody>
      </p:sp>
      <p:pic>
        <p:nvPicPr>
          <p:cNvPr id="53" name="Afbeelding 52">
            <a:extLst>
              <a:ext uri="{FF2B5EF4-FFF2-40B4-BE49-F238E27FC236}">
                <a16:creationId xmlns:a16="http://schemas.microsoft.com/office/drawing/2014/main" id="{228A9B85-AF65-A180-1502-5CAC1446CB96}"/>
              </a:ext>
            </a:extLst>
          </p:cNvPr>
          <p:cNvPicPr>
            <a:picLocks noChangeAspect="1"/>
          </p:cNvPicPr>
          <p:nvPr/>
        </p:nvPicPr>
        <p:blipFill rotWithShape="1">
          <a:blip r:embed="rId20"/>
          <a:srcRect l="12802"/>
          <a:stretch/>
        </p:blipFill>
        <p:spPr>
          <a:xfrm>
            <a:off x="5657826" y="1938287"/>
            <a:ext cx="1565864" cy="981478"/>
          </a:xfrm>
          <a:prstGeom prst="rect">
            <a:avLst/>
          </a:prstGeom>
        </p:spPr>
      </p:pic>
      <p:pic>
        <p:nvPicPr>
          <p:cNvPr id="54" name="Afbeelding 53">
            <a:extLst>
              <a:ext uri="{FF2B5EF4-FFF2-40B4-BE49-F238E27FC236}">
                <a16:creationId xmlns:a16="http://schemas.microsoft.com/office/drawing/2014/main" id="{407CDA51-5B56-6AF1-AEBF-21F2DA0F93B0}"/>
              </a:ext>
            </a:extLst>
          </p:cNvPr>
          <p:cNvPicPr>
            <a:picLocks noChangeAspect="1"/>
          </p:cNvPicPr>
          <p:nvPr/>
        </p:nvPicPr>
        <p:blipFill>
          <a:blip r:embed="rId21"/>
          <a:srcRect/>
          <a:stretch/>
        </p:blipFill>
        <p:spPr>
          <a:xfrm>
            <a:off x="4548476" y="2845564"/>
            <a:ext cx="1000116" cy="1013275"/>
          </a:xfrm>
          <a:prstGeom prst="rect">
            <a:avLst/>
          </a:prstGeom>
        </p:spPr>
      </p:pic>
      <p:pic>
        <p:nvPicPr>
          <p:cNvPr id="57" name="Afbeelding 56">
            <a:extLst>
              <a:ext uri="{FF2B5EF4-FFF2-40B4-BE49-F238E27FC236}">
                <a16:creationId xmlns:a16="http://schemas.microsoft.com/office/drawing/2014/main" id="{16BBBE53-E7BC-05B2-B354-DBA365751923}"/>
              </a:ext>
            </a:extLst>
          </p:cNvPr>
          <p:cNvPicPr>
            <a:picLocks noChangeAspect="1"/>
          </p:cNvPicPr>
          <p:nvPr/>
        </p:nvPicPr>
        <p:blipFill>
          <a:blip r:embed="rId22"/>
          <a:srcRect/>
          <a:stretch/>
        </p:blipFill>
        <p:spPr>
          <a:xfrm>
            <a:off x="10022860" y="2579434"/>
            <a:ext cx="1845018" cy="1570554"/>
          </a:xfrm>
          <a:prstGeom prst="rect">
            <a:avLst/>
          </a:prstGeom>
        </p:spPr>
      </p:pic>
      <p:pic>
        <p:nvPicPr>
          <p:cNvPr id="58" name="Afbeelding 57">
            <a:extLst>
              <a:ext uri="{FF2B5EF4-FFF2-40B4-BE49-F238E27FC236}">
                <a16:creationId xmlns:a16="http://schemas.microsoft.com/office/drawing/2014/main" id="{33B10461-41CF-E73B-AAF5-4ABCA177A55F}"/>
              </a:ext>
            </a:extLst>
          </p:cNvPr>
          <p:cNvPicPr>
            <a:picLocks noChangeAspect="1"/>
          </p:cNvPicPr>
          <p:nvPr/>
        </p:nvPicPr>
        <p:blipFill>
          <a:blip r:embed="rId23"/>
          <a:srcRect/>
          <a:stretch/>
        </p:blipFill>
        <p:spPr>
          <a:xfrm>
            <a:off x="8802583" y="4733013"/>
            <a:ext cx="3127226" cy="1574861"/>
          </a:xfrm>
          <a:prstGeom prst="rect">
            <a:avLst/>
          </a:prstGeom>
        </p:spPr>
      </p:pic>
      <p:sp>
        <p:nvSpPr>
          <p:cNvPr id="59" name="Afgeronde rechthoek 58">
            <a:hlinkClick r:id="rId24" action="ppaction://hlinksldjump"/>
            <a:extLst>
              <a:ext uri="{FF2B5EF4-FFF2-40B4-BE49-F238E27FC236}">
                <a16:creationId xmlns:a16="http://schemas.microsoft.com/office/drawing/2014/main" id="{4C5C8C83-9E99-8587-81DA-9CDA962AC3EC}"/>
              </a:ext>
            </a:extLst>
          </p:cNvPr>
          <p:cNvSpPr/>
          <p:nvPr/>
        </p:nvSpPr>
        <p:spPr>
          <a:xfrm>
            <a:off x="9360660" y="6226155"/>
            <a:ext cx="1932298" cy="240223"/>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b="1">
                <a:solidFill>
                  <a:srgbClr val="25944A"/>
                </a:solidFill>
                <a:latin typeface="Segoe Print" panose="02000600000000000000" pitchFamily="2" charset="0"/>
              </a:rPr>
              <a:t>Extra beweegactiviteiten &gt;</a:t>
            </a:r>
          </a:p>
        </p:txBody>
      </p:sp>
      <p:pic>
        <p:nvPicPr>
          <p:cNvPr id="60" name="Afbeelding 59">
            <a:extLst>
              <a:ext uri="{FF2B5EF4-FFF2-40B4-BE49-F238E27FC236}">
                <a16:creationId xmlns:a16="http://schemas.microsoft.com/office/drawing/2014/main" id="{9A0950BF-A3A4-35C5-5F6A-FEE820085DCE}"/>
              </a:ext>
            </a:extLst>
          </p:cNvPr>
          <p:cNvPicPr>
            <a:picLocks noChangeAspect="1"/>
          </p:cNvPicPr>
          <p:nvPr/>
        </p:nvPicPr>
        <p:blipFill>
          <a:blip r:embed="rId25"/>
          <a:stretch>
            <a:fillRect/>
          </a:stretch>
        </p:blipFill>
        <p:spPr>
          <a:xfrm>
            <a:off x="2801680" y="1266433"/>
            <a:ext cx="893499" cy="885149"/>
          </a:xfrm>
          <a:prstGeom prst="rect">
            <a:avLst/>
          </a:prstGeom>
        </p:spPr>
      </p:pic>
      <p:pic>
        <p:nvPicPr>
          <p:cNvPr id="61" name="Afbeelding 60">
            <a:extLst>
              <a:ext uri="{FF2B5EF4-FFF2-40B4-BE49-F238E27FC236}">
                <a16:creationId xmlns:a16="http://schemas.microsoft.com/office/drawing/2014/main" id="{C29A70BF-39AC-59E9-2FBC-14EDD5E807BB}"/>
              </a:ext>
            </a:extLst>
          </p:cNvPr>
          <p:cNvPicPr>
            <a:picLocks noChangeAspect="1"/>
          </p:cNvPicPr>
          <p:nvPr/>
        </p:nvPicPr>
        <p:blipFill>
          <a:blip r:embed="rId26"/>
          <a:srcRect/>
          <a:stretch/>
        </p:blipFill>
        <p:spPr>
          <a:xfrm>
            <a:off x="3783536" y="1270531"/>
            <a:ext cx="893499" cy="876952"/>
          </a:xfrm>
          <a:prstGeom prst="rect">
            <a:avLst/>
          </a:prstGeom>
        </p:spPr>
      </p:pic>
      <p:pic>
        <p:nvPicPr>
          <p:cNvPr id="62" name="Afbeelding 61">
            <a:extLst>
              <a:ext uri="{FF2B5EF4-FFF2-40B4-BE49-F238E27FC236}">
                <a16:creationId xmlns:a16="http://schemas.microsoft.com/office/drawing/2014/main" id="{E85FC624-23B8-E753-EF54-8B245A2A0CBA}"/>
              </a:ext>
            </a:extLst>
          </p:cNvPr>
          <p:cNvPicPr>
            <a:picLocks noChangeAspect="1"/>
          </p:cNvPicPr>
          <p:nvPr/>
        </p:nvPicPr>
        <p:blipFill>
          <a:blip r:embed="rId27"/>
          <a:srcRect/>
          <a:stretch/>
        </p:blipFill>
        <p:spPr>
          <a:xfrm>
            <a:off x="2801680" y="5265409"/>
            <a:ext cx="893499" cy="876952"/>
          </a:xfrm>
          <a:prstGeom prst="rect">
            <a:avLst/>
          </a:prstGeom>
        </p:spPr>
      </p:pic>
      <p:pic>
        <p:nvPicPr>
          <p:cNvPr id="63" name="Afbeelding 62">
            <a:extLst>
              <a:ext uri="{FF2B5EF4-FFF2-40B4-BE49-F238E27FC236}">
                <a16:creationId xmlns:a16="http://schemas.microsoft.com/office/drawing/2014/main" id="{5107CC9A-AB3F-590A-B8F6-884CA48F86F7}"/>
              </a:ext>
            </a:extLst>
          </p:cNvPr>
          <p:cNvPicPr>
            <a:picLocks noChangeAspect="1"/>
          </p:cNvPicPr>
          <p:nvPr/>
        </p:nvPicPr>
        <p:blipFill>
          <a:blip r:embed="rId28"/>
          <a:srcRect/>
          <a:stretch/>
        </p:blipFill>
        <p:spPr>
          <a:xfrm>
            <a:off x="3783536" y="5265409"/>
            <a:ext cx="893498" cy="876952"/>
          </a:xfrm>
          <a:prstGeom prst="rect">
            <a:avLst/>
          </a:prstGeom>
        </p:spPr>
      </p:pic>
      <p:pic>
        <p:nvPicPr>
          <p:cNvPr id="64" name="Afbeelding 63">
            <a:extLst>
              <a:ext uri="{FF2B5EF4-FFF2-40B4-BE49-F238E27FC236}">
                <a16:creationId xmlns:a16="http://schemas.microsoft.com/office/drawing/2014/main" id="{A7834C67-32E3-F35D-87FC-95142EF0C852}"/>
              </a:ext>
            </a:extLst>
          </p:cNvPr>
          <p:cNvPicPr>
            <a:picLocks noChangeAspect="1"/>
          </p:cNvPicPr>
          <p:nvPr/>
        </p:nvPicPr>
        <p:blipFill>
          <a:blip r:embed="rId29"/>
          <a:stretch>
            <a:fillRect/>
          </a:stretch>
        </p:blipFill>
        <p:spPr>
          <a:xfrm>
            <a:off x="5625767" y="4218926"/>
            <a:ext cx="681009" cy="822518"/>
          </a:xfrm>
          <a:prstGeom prst="rect">
            <a:avLst/>
          </a:prstGeom>
        </p:spPr>
      </p:pic>
      <p:sp>
        <p:nvSpPr>
          <p:cNvPr id="65" name="Tekstvak 64">
            <a:hlinkClick r:id="rId30" action="ppaction://hlinksldjump"/>
            <a:extLst>
              <a:ext uri="{FF2B5EF4-FFF2-40B4-BE49-F238E27FC236}">
                <a16:creationId xmlns:a16="http://schemas.microsoft.com/office/drawing/2014/main" id="{5C68569B-384A-45FE-A307-77D4B2542419}"/>
              </a:ext>
            </a:extLst>
          </p:cNvPr>
          <p:cNvSpPr txBox="1"/>
          <p:nvPr/>
        </p:nvSpPr>
        <p:spPr>
          <a:xfrm>
            <a:off x="169799" y="1606552"/>
            <a:ext cx="2122732" cy="402775"/>
          </a:xfrm>
          <a:prstGeom prst="rect">
            <a:avLst/>
          </a:prstGeom>
          <a:solidFill>
            <a:srgbClr val="25944A"/>
          </a:solidFill>
          <a:effectLst>
            <a:outerShdw blurRad="114300" algn="tl" rotWithShape="0">
              <a:prstClr val="black">
                <a:alpha val="40000"/>
              </a:prstClr>
            </a:outerShdw>
          </a:effectLst>
        </p:spPr>
        <p:txBody>
          <a:bodyPr wrap="square" lIns="180000" tIns="108000" rIns="108000" bIns="108000" rtlCol="0" anchor="ctr" anchorCtr="0">
            <a:noAutofit/>
          </a:bodyPr>
          <a:lstStyle/>
          <a:p>
            <a:r>
              <a:rPr lang="nl-NL" sz="1200">
                <a:solidFill>
                  <a:schemeClr val="bg1"/>
                </a:solidFill>
              </a:rPr>
              <a:t>Waarom deze </a:t>
            </a:r>
            <a:r>
              <a:rPr lang="nl-NL" sz="1200" err="1">
                <a:solidFill>
                  <a:schemeClr val="bg1"/>
                </a:solidFill>
              </a:rPr>
              <a:t>infographic</a:t>
            </a:r>
            <a:r>
              <a:rPr lang="nl-NL" sz="1200">
                <a:solidFill>
                  <a:schemeClr val="bg1"/>
                </a:solidFill>
              </a:rPr>
              <a:t>?</a:t>
            </a:r>
          </a:p>
        </p:txBody>
      </p:sp>
      <p:pic>
        <p:nvPicPr>
          <p:cNvPr id="66" name="Afbeelding 6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338619" y="6108609"/>
            <a:ext cx="690545" cy="261102"/>
          </a:xfrm>
          <a:prstGeom prst="rect">
            <a:avLst/>
          </a:prstGeom>
        </p:spPr>
      </p:pic>
      <p:pic>
        <p:nvPicPr>
          <p:cNvPr id="1026" name="Afbeelding 2" descr="cid:image005.png@01D85B0F.8A791DE0"/>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117521" y="6135826"/>
            <a:ext cx="1061479" cy="233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Afbeelding 66">
            <a:extLst>
              <a:ext uri="{FF2B5EF4-FFF2-40B4-BE49-F238E27FC236}">
                <a16:creationId xmlns:a16="http://schemas.microsoft.com/office/drawing/2014/main" id="{7DF2573F-FCE1-F382-8D8D-ABFFD76A3855}"/>
              </a:ext>
            </a:extLst>
          </p:cNvPr>
          <p:cNvPicPr>
            <a:picLocks noChangeAspect="1"/>
          </p:cNvPicPr>
          <p:nvPr/>
        </p:nvPicPr>
        <p:blipFill>
          <a:blip r:embed="rId33"/>
          <a:stretch>
            <a:fillRect/>
          </a:stretch>
        </p:blipFill>
        <p:spPr>
          <a:xfrm>
            <a:off x="3873791" y="2650061"/>
            <a:ext cx="594679" cy="1091818"/>
          </a:xfrm>
          <a:prstGeom prst="rect">
            <a:avLst/>
          </a:prstGeom>
        </p:spPr>
      </p:pic>
      <p:pic>
        <p:nvPicPr>
          <p:cNvPr id="68" name="Afbeelding 67">
            <a:extLst>
              <a:ext uri="{FF2B5EF4-FFF2-40B4-BE49-F238E27FC236}">
                <a16:creationId xmlns:a16="http://schemas.microsoft.com/office/drawing/2014/main" id="{55FDDF3A-4630-47AB-DEBD-D285382B1FEC}"/>
              </a:ext>
            </a:extLst>
          </p:cNvPr>
          <p:cNvPicPr>
            <a:picLocks noChangeAspect="1"/>
          </p:cNvPicPr>
          <p:nvPr/>
        </p:nvPicPr>
        <p:blipFill>
          <a:blip r:embed="rId34"/>
          <a:stretch>
            <a:fillRect/>
          </a:stretch>
        </p:blipFill>
        <p:spPr>
          <a:xfrm>
            <a:off x="6075321" y="3257547"/>
            <a:ext cx="1209294" cy="1226207"/>
          </a:xfrm>
          <a:prstGeom prst="rect">
            <a:avLst/>
          </a:prstGeom>
        </p:spPr>
      </p:pic>
      <p:sp>
        <p:nvSpPr>
          <p:cNvPr id="69" name="Afgeronde rechthoek 68">
            <a:hlinkClick r:id="rId35" action="ppaction://hlinksldjump"/>
            <a:extLst>
              <a:ext uri="{FF2B5EF4-FFF2-40B4-BE49-F238E27FC236}">
                <a16:creationId xmlns:a16="http://schemas.microsoft.com/office/drawing/2014/main" id="{CBE59642-A464-03A5-62B1-7FAB017652A5}"/>
              </a:ext>
            </a:extLst>
          </p:cNvPr>
          <p:cNvSpPr/>
          <p:nvPr/>
        </p:nvSpPr>
        <p:spPr>
          <a:xfrm>
            <a:off x="6624346" y="4208695"/>
            <a:ext cx="1452382" cy="228514"/>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b="1">
                <a:solidFill>
                  <a:srgbClr val="25944A"/>
                </a:solidFill>
                <a:latin typeface="Segoe Print" panose="02000600000000000000" pitchFamily="2" charset="0"/>
              </a:rPr>
              <a:t>Slapen en rusten &gt;</a:t>
            </a:r>
          </a:p>
        </p:txBody>
      </p:sp>
      <p:pic>
        <p:nvPicPr>
          <p:cNvPr id="70" name="Afbeelding 69">
            <a:extLst>
              <a:ext uri="{FF2B5EF4-FFF2-40B4-BE49-F238E27FC236}">
                <a16:creationId xmlns:a16="http://schemas.microsoft.com/office/drawing/2014/main" id="{E69DEAAB-EFE4-237C-5A68-7C3C608A0697}"/>
              </a:ext>
            </a:extLst>
          </p:cNvPr>
          <p:cNvPicPr>
            <a:picLocks noChangeAspect="1"/>
          </p:cNvPicPr>
          <p:nvPr/>
        </p:nvPicPr>
        <p:blipFill>
          <a:blip r:embed="rId36"/>
          <a:stretch>
            <a:fillRect/>
          </a:stretch>
        </p:blipFill>
        <p:spPr>
          <a:xfrm>
            <a:off x="7923857" y="3125639"/>
            <a:ext cx="1425898" cy="957641"/>
          </a:xfrm>
          <a:prstGeom prst="rect">
            <a:avLst/>
          </a:prstGeom>
        </p:spPr>
      </p:pic>
      <p:sp>
        <p:nvSpPr>
          <p:cNvPr id="43" name="Afgeronde rechthoek 42">
            <a:hlinkClick r:id="rId37" action="ppaction://hlinksldjump"/>
            <a:extLst>
              <a:ext uri="{FF2B5EF4-FFF2-40B4-BE49-F238E27FC236}">
                <a16:creationId xmlns:a16="http://schemas.microsoft.com/office/drawing/2014/main" id="{CBE59642-A464-03A5-62B1-7FAB017652A5}"/>
              </a:ext>
            </a:extLst>
          </p:cNvPr>
          <p:cNvSpPr/>
          <p:nvPr/>
        </p:nvSpPr>
        <p:spPr>
          <a:xfrm>
            <a:off x="8278332" y="3870651"/>
            <a:ext cx="1361680" cy="372281"/>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00" b="1">
                <a:solidFill>
                  <a:srgbClr val="25944A"/>
                </a:solidFill>
                <a:latin typeface="Segoe Print" panose="02000600000000000000" pitchFamily="2" charset="0"/>
              </a:rPr>
              <a:t>Bewegen en spel 0-4 jaar &gt;</a:t>
            </a:r>
          </a:p>
        </p:txBody>
      </p:sp>
      <p:pic>
        <p:nvPicPr>
          <p:cNvPr id="71" name="Afbeelding 70">
            <a:extLst>
              <a:ext uri="{FF2B5EF4-FFF2-40B4-BE49-F238E27FC236}">
                <a16:creationId xmlns:a16="http://schemas.microsoft.com/office/drawing/2014/main" id="{0331D5F6-C60D-5ADC-8616-032DFB84E326}"/>
              </a:ext>
            </a:extLst>
          </p:cNvPr>
          <p:cNvPicPr>
            <a:picLocks noChangeAspect="1"/>
          </p:cNvPicPr>
          <p:nvPr/>
        </p:nvPicPr>
        <p:blipFill>
          <a:blip r:embed="rId38"/>
          <a:stretch>
            <a:fillRect/>
          </a:stretch>
        </p:blipFill>
        <p:spPr>
          <a:xfrm>
            <a:off x="6489633" y="579808"/>
            <a:ext cx="1032910" cy="1390456"/>
          </a:xfrm>
          <a:prstGeom prst="rect">
            <a:avLst/>
          </a:prstGeom>
        </p:spPr>
      </p:pic>
      <p:sp>
        <p:nvSpPr>
          <p:cNvPr id="72" name="Tekstvak 71">
            <a:hlinkClick r:id="rId39" action="ppaction://hlinksldjump"/>
            <a:extLst>
              <a:ext uri="{FF2B5EF4-FFF2-40B4-BE49-F238E27FC236}">
                <a16:creationId xmlns:a16="http://schemas.microsoft.com/office/drawing/2014/main" id="{630F7395-CDFA-E9E1-41D1-0027CF71DDEC}"/>
              </a:ext>
            </a:extLst>
          </p:cNvPr>
          <p:cNvSpPr txBox="1"/>
          <p:nvPr/>
        </p:nvSpPr>
        <p:spPr>
          <a:xfrm>
            <a:off x="169798" y="4500947"/>
            <a:ext cx="2122732" cy="402775"/>
          </a:xfrm>
          <a:prstGeom prst="rect">
            <a:avLst/>
          </a:prstGeom>
          <a:solidFill>
            <a:srgbClr val="25944A"/>
          </a:solidFill>
          <a:effectLst>
            <a:outerShdw blurRad="114300" algn="tl" rotWithShape="0">
              <a:prstClr val="black">
                <a:alpha val="40000"/>
              </a:prstClr>
            </a:outerShdw>
          </a:effectLst>
        </p:spPr>
        <p:txBody>
          <a:bodyPr wrap="square" lIns="180000" tIns="108000" rIns="108000" bIns="108000" rtlCol="0" anchor="ctr" anchorCtr="0">
            <a:noAutofit/>
          </a:bodyPr>
          <a:lstStyle/>
          <a:p>
            <a:r>
              <a:rPr lang="nl-NL" sz="1200">
                <a:solidFill>
                  <a:schemeClr val="bg1"/>
                </a:solidFill>
              </a:rPr>
              <a:t>Afspraken en voorbeeldfunctie</a:t>
            </a:r>
          </a:p>
        </p:txBody>
      </p:sp>
      <p:sp>
        <p:nvSpPr>
          <p:cNvPr id="73" name="Tekstvak 72">
            <a:hlinkClick r:id="rId40" action="ppaction://hlinksldjump"/>
            <a:extLst>
              <a:ext uri="{FF2B5EF4-FFF2-40B4-BE49-F238E27FC236}">
                <a16:creationId xmlns:a16="http://schemas.microsoft.com/office/drawing/2014/main" id="{630F7395-CDFA-E9E1-41D1-0027CF71DDEC}"/>
              </a:ext>
            </a:extLst>
          </p:cNvPr>
          <p:cNvSpPr txBox="1"/>
          <p:nvPr/>
        </p:nvSpPr>
        <p:spPr>
          <a:xfrm>
            <a:off x="168468" y="4970374"/>
            <a:ext cx="2122732" cy="402775"/>
          </a:xfrm>
          <a:prstGeom prst="rect">
            <a:avLst/>
          </a:prstGeom>
          <a:solidFill>
            <a:srgbClr val="25944A"/>
          </a:solidFill>
          <a:effectLst>
            <a:outerShdw blurRad="114300" algn="tl" rotWithShape="0">
              <a:prstClr val="black">
                <a:alpha val="40000"/>
              </a:prstClr>
            </a:outerShdw>
          </a:effectLst>
        </p:spPr>
        <p:txBody>
          <a:bodyPr wrap="square" lIns="180000" tIns="108000" rIns="108000" bIns="108000" rtlCol="0" anchor="ctr" anchorCtr="0">
            <a:noAutofit/>
          </a:bodyPr>
          <a:lstStyle/>
          <a:p>
            <a:r>
              <a:rPr lang="nl-NL" sz="1200">
                <a:solidFill>
                  <a:schemeClr val="bg1"/>
                </a:solidFill>
              </a:rPr>
              <a:t>Theoretische onderbouwing</a:t>
            </a:r>
          </a:p>
        </p:txBody>
      </p:sp>
      <p:pic>
        <p:nvPicPr>
          <p:cNvPr id="2" name="Afbeelding 8" descr="Afbeelding met tekst, illustratie&#10;&#10;Automatisch gegenereerde beschrijving">
            <a:extLst>
              <a:ext uri="{FF2B5EF4-FFF2-40B4-BE49-F238E27FC236}">
                <a16:creationId xmlns:a16="http://schemas.microsoft.com/office/drawing/2014/main" id="{A99916BC-D0E7-BB38-776E-C434ACBC5DCF}"/>
              </a:ext>
            </a:extLst>
          </p:cNvPr>
          <p:cNvPicPr>
            <a:picLocks noChangeAspect="1"/>
          </p:cNvPicPr>
          <p:nvPr/>
        </p:nvPicPr>
        <p:blipFill>
          <a:blip r:embed="rId41"/>
          <a:stretch>
            <a:fillRect/>
          </a:stretch>
        </p:blipFill>
        <p:spPr>
          <a:xfrm>
            <a:off x="338228" y="5521265"/>
            <a:ext cx="603130" cy="617507"/>
          </a:xfrm>
          <a:prstGeom prst="rect">
            <a:avLst/>
          </a:prstGeom>
        </p:spPr>
      </p:pic>
    </p:spTree>
    <p:extLst>
      <p:ext uri="{BB962C8B-B14F-4D97-AF65-F5344CB8AC3E}">
        <p14:creationId xmlns:p14="http://schemas.microsoft.com/office/powerpoint/2010/main" val="889994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Slapen en rusten</a:t>
            </a:r>
          </a:p>
        </p:txBody>
      </p:sp>
      <p:sp>
        <p:nvSpPr>
          <p:cNvPr id="5" name="Tijdelijke aanduiding voor inhoud 4"/>
          <p:cNvSpPr>
            <a:spLocks noGrp="1"/>
          </p:cNvSpPr>
          <p:nvPr>
            <p:ph idx="1"/>
          </p:nvPr>
        </p:nvSpPr>
        <p:spPr/>
        <p:txBody>
          <a:bodyPr>
            <a:normAutofit/>
          </a:bodyPr>
          <a:lstStyle/>
          <a:p>
            <a:pPr>
              <a:lnSpc>
                <a:spcPct val="107000"/>
              </a:lnSpc>
              <a:spcAft>
                <a:spcPts val="800"/>
              </a:spcAft>
            </a:pPr>
            <a:r>
              <a:rPr lang="nl-NL" b="1" dirty="0"/>
              <a:t>De Boomhut</a:t>
            </a:r>
            <a:r>
              <a:rPr lang="nl-NL" dirty="0"/>
              <a:t>: In </a:t>
            </a:r>
            <a:r>
              <a:rPr lang="nl-NL" dirty="0" err="1"/>
              <a:t>Kindcentrum</a:t>
            </a:r>
            <a:r>
              <a:rPr lang="nl-NL" dirty="0"/>
              <a:t> De Boomhut vinden wij het belangrijk om veel buiten te zijn. Buiten slapen is hier een onderdeel van. In Scandinavische landen is het al heel normaal om in de kinderopvang kinderen buiten te laten slapen. Uit Fins onderzoek blijkt dan ook dat buiten slapen een langere slaapduur en een betere slaapkwaliteit voor kinderen kan betekenen.</a:t>
            </a:r>
            <a:endParaRPr lang="nl-NL" dirty="0">
              <a:cs typeface="Calibri"/>
            </a:endParaRPr>
          </a:p>
          <a:p>
            <a:pPr>
              <a:lnSpc>
                <a:spcPct val="107000"/>
              </a:lnSpc>
              <a:spcAft>
                <a:spcPts val="800"/>
              </a:spcAft>
            </a:pPr>
            <a:r>
              <a:rPr lang="nl-NL" dirty="0"/>
              <a:t>Wij gebruiken voor het buiten slapen buitenbedjes van Lutje Potje. Deze bedjes zorgen ervoor dat kinderen veilig buiten kunnen slapen. De bedjes voldoen aan alle gestelde veiligheidseisen voor bedden in de kinderopvang. Kinderen kunnen het hele jaar door in buitenbedjes slapen, mits er aan een aantal voorwaarden voldaan wordt.</a:t>
            </a:r>
            <a:endParaRPr lang="nl-NL" dirty="0">
              <a:cs typeface="Calibri"/>
            </a:endParaRPr>
          </a:p>
          <a:p>
            <a:pPr algn="l">
              <a:lnSpc>
                <a:spcPct val="107000"/>
              </a:lnSpc>
              <a:spcAft>
                <a:spcPts val="800"/>
              </a:spcAft>
            </a:pPr>
            <a:r>
              <a:rPr lang="nl-NL" dirty="0"/>
              <a:t>Via </a:t>
            </a:r>
            <a:r>
              <a:rPr lang="nl-NL" dirty="0">
                <a:hlinkClick r:id="rId2"/>
              </a:rPr>
              <a:t>deze link </a:t>
            </a:r>
            <a:r>
              <a:rPr lang="nl-NL" dirty="0"/>
              <a:t>kunt u het slaapprotocol opvragen </a:t>
            </a:r>
          </a:p>
          <a:p>
            <a:pPr algn="l">
              <a:lnSpc>
                <a:spcPct val="107000"/>
              </a:lnSpc>
              <a:spcAft>
                <a:spcPts val="800"/>
              </a:spcAft>
            </a:pPr>
            <a:endParaRPr lang="nl-NL" dirty="0">
              <a:cs typeface="Calibri"/>
            </a:endParaRPr>
          </a:p>
          <a:p>
            <a:pPr algn="l">
              <a:lnSpc>
                <a:spcPct val="107000"/>
              </a:lnSpc>
              <a:spcAft>
                <a:spcPts val="800"/>
              </a:spcAft>
            </a:pPr>
            <a:r>
              <a:rPr lang="nl-NL" b="1" dirty="0"/>
              <a:t>SKL</a:t>
            </a:r>
            <a:r>
              <a:rPr lang="nl-NL" dirty="0"/>
              <a:t>: zie </a:t>
            </a:r>
            <a:r>
              <a:rPr lang="nl-NL" dirty="0">
                <a:solidFill>
                  <a:srgbClr val="FF0000"/>
                </a:solidFill>
                <a:cs typeface="Calibri"/>
                <a:hlinkClick r:id="rId3"/>
              </a:rPr>
              <a:t>beleid Veilig slapen</a:t>
            </a:r>
            <a:endParaRPr lang="nl-NL" dirty="0">
              <a:solidFill>
                <a:srgbClr val="FF0000"/>
              </a:solidFill>
              <a:cs typeface="Calibri"/>
            </a:endParaRPr>
          </a:p>
          <a:p>
            <a:endParaRPr lang="nl-NL">
              <a:solidFill>
                <a:srgbClr val="FF0000"/>
              </a:solidFill>
              <a:cs typeface="Calibri"/>
            </a:endParaRPr>
          </a:p>
          <a:p>
            <a:r>
              <a:rPr lang="nl-NL" b="1" dirty="0">
                <a:cs typeface="Calibri"/>
              </a:rPr>
              <a:t>Basisschool:</a:t>
            </a:r>
            <a:r>
              <a:rPr lang="nl-NL" dirty="0">
                <a:cs typeface="Calibri"/>
              </a:rPr>
              <a:t> tot 5 jaar mogen kinderen als hier behoefte aan is  in de middag  naar huis . </a:t>
            </a:r>
            <a:endParaRPr lang="nl-NL" dirty="0">
              <a:solidFill>
                <a:srgbClr val="FF0000"/>
              </a:solidFill>
              <a:cs typeface="Calibri"/>
            </a:endParaRPr>
          </a:p>
        </p:txBody>
      </p:sp>
      <p:pic>
        <p:nvPicPr>
          <p:cNvPr id="7" name="Afbeelding 6">
            <a:extLst>
              <a:ext uri="{FF2B5EF4-FFF2-40B4-BE49-F238E27FC236}">
                <a16:creationId xmlns:a16="http://schemas.microsoft.com/office/drawing/2014/main" id="{8433F745-66BC-B80C-C42A-F3A83309C5FD}"/>
              </a:ext>
            </a:extLst>
          </p:cNvPr>
          <p:cNvPicPr>
            <a:picLocks noChangeAspect="1"/>
          </p:cNvPicPr>
          <p:nvPr/>
        </p:nvPicPr>
        <p:blipFill>
          <a:blip r:embed="rId4"/>
          <a:stretch>
            <a:fillRect/>
          </a:stretch>
        </p:blipFill>
        <p:spPr>
          <a:xfrm>
            <a:off x="537730" y="2850695"/>
            <a:ext cx="2409865" cy="2443569"/>
          </a:xfrm>
          <a:prstGeom prst="rect">
            <a:avLst/>
          </a:prstGeom>
        </p:spPr>
      </p:pic>
    </p:spTree>
    <p:extLst>
      <p:ext uri="{BB962C8B-B14F-4D97-AF65-F5344CB8AC3E}">
        <p14:creationId xmlns:p14="http://schemas.microsoft.com/office/powerpoint/2010/main" val="3512373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Bewegen en spel 0-4 jaar</a:t>
            </a:r>
          </a:p>
        </p:txBody>
      </p:sp>
      <p:sp>
        <p:nvSpPr>
          <p:cNvPr id="5" name="Tijdelijke aanduiding voor inhoud 4"/>
          <p:cNvSpPr>
            <a:spLocks noGrp="1"/>
          </p:cNvSpPr>
          <p:nvPr>
            <p:ph idx="1"/>
          </p:nvPr>
        </p:nvSpPr>
        <p:spPr>
          <a:xfrm>
            <a:off x="3588773" y="1360762"/>
            <a:ext cx="8308259" cy="5118695"/>
          </a:xfrm>
        </p:spPr>
        <p:txBody>
          <a:bodyPr>
            <a:normAutofit fontScale="77500" lnSpcReduction="20000"/>
          </a:bodyPr>
          <a:lstStyle/>
          <a:p>
            <a:r>
              <a:rPr lang="nl-NL" sz="1600"/>
              <a:t>Op onze kinderopvang stimuleren wij leerlingen om actief buiten te spelen in de pauzes. Dit doen wij omdat bewegen goed is voor de mentale en fysieke gezondheid van onze kinderen. </a:t>
            </a:r>
          </a:p>
          <a:p>
            <a:endParaRPr lang="nl-NL" sz="1600"/>
          </a:p>
          <a:p>
            <a:pPr lvl="0">
              <a:lnSpc>
                <a:spcPct val="107000"/>
              </a:lnSpc>
              <a:spcAft>
                <a:spcPts val="800"/>
              </a:spcAft>
            </a:pPr>
            <a:r>
              <a:rPr lang="nl-NL" sz="1600" b="1"/>
              <a:t>SKL:</a:t>
            </a:r>
            <a:r>
              <a:rPr lang="nl-NL" sz="1600"/>
              <a:t> Kinderen bewegen bij ons dagelijks meerdere keren bewust buiten. Dit is vooral vrij spel, denk aan loopfietsjes e.d.  Op vrijdag hebben de peuters een sport uur in de gymzaal. Dit willen we uitbreiden ook naar de dreumesen.</a:t>
            </a:r>
          </a:p>
          <a:p>
            <a:pPr>
              <a:lnSpc>
                <a:spcPct val="107000"/>
              </a:lnSpc>
              <a:spcAft>
                <a:spcPts val="800"/>
              </a:spcAft>
            </a:pPr>
            <a:r>
              <a:rPr lang="nl-NL" sz="1600"/>
              <a:t>Op de BSO proberen we elke dag naar buiten te gaan om minimaal een uur te bewegen. Als dat niet lukt is de gymzaal een mogelijkheid om naar uit te wijken. Gerichte sport activiteiten en </a:t>
            </a:r>
            <a:r>
              <a:rPr lang="nl-NL" sz="1600" err="1"/>
              <a:t>vrijspel</a:t>
            </a:r>
            <a:r>
              <a:rPr lang="nl-NL" sz="1600"/>
              <a:t> wisselen af. Denk aan gebruik maken van de voetbalkooi.</a:t>
            </a:r>
          </a:p>
          <a:p>
            <a:pPr>
              <a:lnSpc>
                <a:spcPct val="107000"/>
              </a:lnSpc>
              <a:spcAft>
                <a:spcPts val="800"/>
              </a:spcAft>
            </a:pPr>
            <a:r>
              <a:rPr lang="nl-NL" sz="1600"/>
              <a:t>Doordat onze buurtsportcoach opgezegd heeft zijn we aan het onderzoeken in welke hoedanigheid we verder willen. Waarschijnlijk niet meer vanuit de subsidie, wel een opgeleide sportbegeleider op elke locatie.</a:t>
            </a:r>
          </a:p>
          <a:p>
            <a:endParaRPr lang="nl-NL" sz="1600"/>
          </a:p>
          <a:p>
            <a:pPr>
              <a:spcAft>
                <a:spcPts val="800"/>
              </a:spcAft>
            </a:pPr>
            <a:r>
              <a:rPr lang="nl-NL" sz="1600" b="1"/>
              <a:t>De Boomhut</a:t>
            </a:r>
            <a:r>
              <a:rPr lang="nl-NL" sz="1600"/>
              <a:t>: Wij bieden Peuter en dreumesgym wekelijks aan. Ook bieden wij buurtsport aan voor kinderen in de basisschool leeftijd. Verder staat het dagelijks bewegen in onze ruimten centraal. Dit kan heel breed gezien worden van hanteren tot bestek, drinken uit een glas, eigen glas inschenken tot klimmen en klauteren op ons </a:t>
            </a:r>
            <a:r>
              <a:rPr lang="nl-NL" sz="1600" err="1"/>
              <a:t>pikler</a:t>
            </a:r>
            <a:r>
              <a:rPr lang="nl-NL" sz="1600"/>
              <a:t>-materiaal.</a:t>
            </a:r>
          </a:p>
          <a:p>
            <a:pPr>
              <a:spcAft>
                <a:spcPts val="800"/>
              </a:spcAft>
            </a:pPr>
            <a:r>
              <a:rPr lang="nl-NL" sz="1600"/>
              <a:t>Uit ons pedagogisch beleid:</a:t>
            </a:r>
          </a:p>
          <a:p>
            <a:pPr>
              <a:spcAft>
                <a:spcPts val="800"/>
              </a:spcAft>
            </a:pPr>
            <a:r>
              <a:rPr lang="nl-NL" sz="1600"/>
              <a:t>Binnen </a:t>
            </a:r>
            <a:r>
              <a:rPr lang="nl-NL" sz="1600" err="1"/>
              <a:t>Kindcentrum</a:t>
            </a:r>
            <a:r>
              <a:rPr lang="nl-NL" sz="1600"/>
              <a:t> De Boomhut streven wij ernaar minstens 30 minuten per dag actief te bewegen met de kinderen. Dit kan door buiten te spelen maar ook door de activiteiten die worden aangeboden. </a:t>
            </a:r>
            <a:r>
              <a:rPr lang="nl-NL" sz="1600" err="1"/>
              <a:t>Kindcentrum</a:t>
            </a:r>
            <a:r>
              <a:rPr lang="nl-NL" sz="1600"/>
              <a:t> De Boomhut biedt in ieder geval elke dag één bewegingsactiviteit aan. Dit kan een simpele activiteit zijn zoals dansen of een dansspelletje maar ook een uitgezet parcours. Bij alle activiteiten staan plezier centraal! </a:t>
            </a:r>
            <a:r>
              <a:rPr lang="nl-NL" sz="1600" err="1"/>
              <a:t>Kindcentrum</a:t>
            </a:r>
            <a:r>
              <a:rPr lang="nl-NL" sz="1600"/>
              <a:t> De Boomhut wil vooral meegeven dat bewegen plezierig is, alleen op deze manier zullen kinderen het op latere leeftijd ook zelf gaan doen. Dit betekent dan ook in de praktijk dat kinderen nooit worden gedwongen met bewegingsactiviteiten mee te doen. </a:t>
            </a:r>
            <a:r>
              <a:rPr lang="nl-NL" sz="1600" err="1"/>
              <a:t>Kindcentrum</a:t>
            </a:r>
            <a:r>
              <a:rPr lang="nl-NL" sz="1600"/>
              <a:t> De Boomhut streeft ernaar zoveel mogelijk samen te werken met externe partijen die bijvoorbeeld een les peuterdans, peutervoetbal of kinderyoga aan komen bieden voor het kinderdagverblijf. Voor de buitenschoolse opvang kunt u denken aan zwemles, voetbaltraining, tenniscursus etc.</a:t>
            </a:r>
          </a:p>
          <a:p>
            <a:pPr>
              <a:spcAft>
                <a:spcPts val="800"/>
              </a:spcAft>
            </a:pPr>
            <a:r>
              <a:rPr lang="nl-NL" sz="1600"/>
              <a:t>En ons werkplan:</a:t>
            </a:r>
          </a:p>
          <a:p>
            <a:pPr>
              <a:spcAft>
                <a:spcPts val="800"/>
              </a:spcAft>
            </a:pPr>
            <a:r>
              <a:rPr lang="nl-NL" sz="1600"/>
              <a:t>Een baby is van nature nieuwsgierig en heeft alles in zich om de wereld te veroveren. De baby ervaart van binnenuit, vanuit zijn lichamelijkheid, de behoefte om te bewegen en is tegelijkertijd alert en gespitst op zintuiglijke ervaringen. Een baby leert dankzij zijn beweeglijkheid, ontdekkingskracht en nieuwsgierigheid.</a:t>
            </a:r>
          </a:p>
          <a:p>
            <a:endParaRPr lang="nl-NL">
              <a:cs typeface="Calibri" panose="020F0502020204030204"/>
            </a:endParaRPr>
          </a:p>
        </p:txBody>
      </p:sp>
      <p:pic>
        <p:nvPicPr>
          <p:cNvPr id="7" name="Afbeelding 6">
            <a:extLst>
              <a:ext uri="{FF2B5EF4-FFF2-40B4-BE49-F238E27FC236}">
                <a16:creationId xmlns:a16="http://schemas.microsoft.com/office/drawing/2014/main" id="{E69DEAAB-EFE4-237C-5A68-7C3C608A0697}"/>
              </a:ext>
            </a:extLst>
          </p:cNvPr>
          <p:cNvPicPr>
            <a:picLocks noChangeAspect="1"/>
          </p:cNvPicPr>
          <p:nvPr/>
        </p:nvPicPr>
        <p:blipFill>
          <a:blip r:embed="rId2"/>
          <a:stretch>
            <a:fillRect/>
          </a:stretch>
        </p:blipFill>
        <p:spPr>
          <a:xfrm>
            <a:off x="429409" y="2904565"/>
            <a:ext cx="2771790" cy="1861549"/>
          </a:xfrm>
          <a:prstGeom prst="rect">
            <a:avLst/>
          </a:prstGeom>
        </p:spPr>
      </p:pic>
    </p:spTree>
    <p:extLst>
      <p:ext uri="{BB962C8B-B14F-4D97-AF65-F5344CB8AC3E}">
        <p14:creationId xmlns:p14="http://schemas.microsoft.com/office/powerpoint/2010/main" val="3756920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Bewegen op school </a:t>
            </a:r>
            <a:r>
              <a:rPr lang="nl-NL" sz="1400"/>
              <a:t>2/2</a:t>
            </a:r>
          </a:p>
        </p:txBody>
      </p:sp>
      <p:sp>
        <p:nvSpPr>
          <p:cNvPr id="5" name="Tijdelijke aanduiding voor inhoud 4"/>
          <p:cNvSpPr>
            <a:spLocks noGrp="1"/>
          </p:cNvSpPr>
          <p:nvPr>
            <p:ph idx="1"/>
          </p:nvPr>
        </p:nvSpPr>
        <p:spPr/>
        <p:txBody>
          <a:bodyPr>
            <a:normAutofit/>
          </a:bodyPr>
          <a:lstStyle/>
          <a:p>
            <a:pPr>
              <a:lnSpc>
                <a:spcPct val="110000"/>
              </a:lnSpc>
            </a:pPr>
            <a:r>
              <a:rPr lang="nl-NL" sz="1400" b="1" dirty="0">
                <a:solidFill>
                  <a:srgbClr val="25944A"/>
                </a:solidFill>
              </a:rPr>
              <a:t>Bewegingsonderwijs </a:t>
            </a:r>
          </a:p>
          <a:p>
            <a:pPr>
              <a:lnSpc>
                <a:spcPct val="110000"/>
              </a:lnSpc>
            </a:pPr>
            <a:r>
              <a:rPr lang="nl-NL" dirty="0"/>
              <a:t>Op onze school geeft een vakleerkracht Bewegingsonderwijs de gymlessen in de groepen 1 t/m 8. Er wordt minimaal twee keer per week 45 minuten bewegingsonderwijs gegeven in deze groepen. </a:t>
            </a:r>
            <a:endParaRPr lang="nl-NL" dirty="0">
              <a:cs typeface="Calibri"/>
            </a:endParaRPr>
          </a:p>
          <a:p>
            <a:pPr>
              <a:lnSpc>
                <a:spcPct val="110000"/>
              </a:lnSpc>
            </a:pPr>
            <a:r>
              <a:rPr lang="nl-NL" dirty="0">
                <a:solidFill>
                  <a:schemeClr val="tx1"/>
                </a:solidFill>
                <a:cs typeface="Calibri" panose="020F0502020204030204"/>
                <a:hlinkClick r:id="rId2">
                  <a:extLst>
                    <a:ext uri="{A12FA001-AC4F-418D-AE19-62706E023703}">
                      <ahyp:hlinkClr xmlns:ahyp="http://schemas.microsoft.com/office/drawing/2018/hyperlinkcolor" val="tx"/>
                    </a:ext>
                  </a:extLst>
                </a:hlinkClick>
              </a:rPr>
              <a:t>Zie visie </a:t>
            </a:r>
            <a:r>
              <a:rPr lang="nl-NL" dirty="0">
                <a:solidFill>
                  <a:schemeClr val="accent6">
                    <a:lumMod val="50000"/>
                  </a:schemeClr>
                </a:solidFill>
                <a:hlinkClick r:id="rId2">
                  <a:extLst>
                    <a:ext uri="{A12FA001-AC4F-418D-AE19-62706E023703}">
                      <ahyp:hlinkClr xmlns:ahyp="http://schemas.microsoft.com/office/drawing/2018/hyperlinkcolor" val="tx"/>
                    </a:ext>
                  </a:extLst>
                </a:hlinkClick>
              </a:rPr>
              <a:t>beweegpartner</a:t>
            </a:r>
            <a:r>
              <a:rPr lang="nl-NL" dirty="0">
                <a:solidFill>
                  <a:srgbClr val="FF0000"/>
                </a:solidFill>
                <a:cs typeface="Calibri" panose="020F0502020204030204"/>
                <a:hlinkClick r:id="rId2">
                  <a:extLst>
                    <a:ext uri="{A12FA001-AC4F-418D-AE19-62706E023703}">
                      <ahyp:hlinkClr xmlns:ahyp="http://schemas.microsoft.com/office/drawing/2018/hyperlinkcolor" val="tx"/>
                    </a:ext>
                  </a:extLst>
                </a:hlinkClick>
              </a:rPr>
              <a:t> </a:t>
            </a:r>
            <a:endParaRPr lang="nl-NL">
              <a:solidFill>
                <a:srgbClr val="FF0000"/>
              </a:solidFill>
              <a:cs typeface="Calibri" panose="020F0502020204030204"/>
            </a:endParaRPr>
          </a:p>
          <a:p>
            <a:pPr>
              <a:lnSpc>
                <a:spcPct val="110000"/>
              </a:lnSpc>
            </a:pPr>
            <a:endParaRPr lang="nl-NL">
              <a:cs typeface="Calibri"/>
            </a:endParaRPr>
          </a:p>
          <a:p>
            <a:pPr>
              <a:lnSpc>
                <a:spcPct val="110000"/>
              </a:lnSpc>
            </a:pPr>
            <a:r>
              <a:rPr lang="nl-NL" dirty="0"/>
              <a:t>Onze vakdocenten signaleren en registreren middels de </a:t>
            </a:r>
            <a:r>
              <a:rPr lang="nl-NL" dirty="0">
                <a:hlinkClick r:id="rId3"/>
              </a:rPr>
              <a:t>MQ scan  </a:t>
            </a:r>
            <a:r>
              <a:rPr lang="nl-NL" dirty="0"/>
              <a:t>problemen op het gebied van bewegingsarmoede en overgewicht. De vervolgstappen na het signaleren van achterstanden zijn te vinden op de dia  “</a:t>
            </a:r>
            <a:r>
              <a:rPr lang="nl-NL" dirty="0">
                <a:hlinkClick r:id="rId4"/>
              </a:rPr>
              <a:t>observeren en signalering</a:t>
            </a:r>
            <a:r>
              <a:rPr lang="nl-NL" dirty="0"/>
              <a:t>”</a:t>
            </a:r>
            <a:endParaRPr lang="nl-NL" dirty="0">
              <a:cs typeface="Calibri"/>
            </a:endParaRPr>
          </a:p>
          <a:p>
            <a:pPr>
              <a:lnSpc>
                <a:spcPct val="110000"/>
              </a:lnSpc>
            </a:pPr>
            <a:endParaRPr lang="nl-NL">
              <a:solidFill>
                <a:schemeClr val="accent6">
                  <a:lumMod val="50000"/>
                </a:schemeClr>
              </a:solidFill>
              <a:cs typeface="Calibri"/>
            </a:endParaRPr>
          </a:p>
          <a:p>
            <a:pPr>
              <a:lnSpc>
                <a:spcPct val="110000"/>
              </a:lnSpc>
            </a:pPr>
            <a:r>
              <a:rPr lang="nl-NL" dirty="0">
                <a:solidFill>
                  <a:schemeClr val="accent6">
                    <a:lumMod val="50000"/>
                  </a:schemeClr>
                </a:solidFill>
                <a:cs typeface="Calibri"/>
              </a:rPr>
              <a:t>Onze school organiseert  jaarlijks  een sportdag voor alle groepen   </a:t>
            </a:r>
            <a:endParaRPr lang="nl-NL" dirty="0">
              <a:solidFill>
                <a:schemeClr val="accent6">
                  <a:lumMod val="50000"/>
                </a:schemeClr>
              </a:solidFill>
              <a:ea typeface="Calibri"/>
              <a:cs typeface="Calibri"/>
            </a:endParaRPr>
          </a:p>
          <a:p>
            <a:pPr>
              <a:lnSpc>
                <a:spcPct val="110000"/>
              </a:lnSpc>
            </a:pPr>
            <a:r>
              <a:rPr lang="nl-NL" dirty="0">
                <a:solidFill>
                  <a:schemeClr val="accent6">
                    <a:lumMod val="50000"/>
                  </a:schemeClr>
                </a:solidFill>
                <a:cs typeface="Calibri"/>
              </a:rPr>
              <a:t>Avondvierdaagse wordt vanuit school onder de aandacht gebracht en gestimuleerd en we doen mee aan verschillende voetbaltoernooien.</a:t>
            </a:r>
            <a:endParaRPr lang="nl-NL" dirty="0">
              <a:solidFill>
                <a:schemeClr val="accent6">
                  <a:lumMod val="50000"/>
                </a:schemeClr>
              </a:solidFill>
              <a:ea typeface="Calibri"/>
              <a:cs typeface="Calibri"/>
            </a:endParaRPr>
          </a:p>
          <a:p>
            <a:pPr>
              <a:lnSpc>
                <a:spcPct val="110000"/>
              </a:lnSpc>
            </a:pPr>
            <a:endParaRPr lang="nl-NL">
              <a:solidFill>
                <a:schemeClr val="accent6">
                  <a:lumMod val="50000"/>
                </a:schemeClr>
              </a:solidFill>
              <a:cs typeface="Calibri"/>
            </a:endParaRPr>
          </a:p>
          <a:p>
            <a:pPr>
              <a:lnSpc>
                <a:spcPct val="110000"/>
              </a:lnSpc>
            </a:pPr>
            <a:r>
              <a:rPr lang="nl-NL" dirty="0">
                <a:solidFill>
                  <a:schemeClr val="accent6">
                    <a:lumMod val="50000"/>
                  </a:schemeClr>
                </a:solidFill>
              </a:rPr>
              <a:t>Naschools sportaanbod wordt verzorgd door Buurtsportcoach  en verenigingen</a:t>
            </a:r>
            <a:endParaRPr lang="nl-NL" dirty="0">
              <a:solidFill>
                <a:schemeClr val="accent6">
                  <a:lumMod val="50000"/>
                </a:schemeClr>
              </a:solidFill>
              <a:cs typeface="Calibri"/>
            </a:endParaRPr>
          </a:p>
          <a:p>
            <a:pPr>
              <a:lnSpc>
                <a:spcPct val="110000"/>
              </a:lnSpc>
            </a:pPr>
            <a:r>
              <a:rPr lang="nl-NL" dirty="0">
                <a:solidFill>
                  <a:schemeClr val="accent6">
                    <a:lumMod val="50000"/>
                  </a:schemeClr>
                </a:solidFill>
              </a:rPr>
              <a:t>Ateliers worden ingezet om kinderen kennis te laten maken met verschillende activiteiten op het gebied van sport en beweging</a:t>
            </a:r>
            <a:endParaRPr lang="nl-NL" dirty="0">
              <a:solidFill>
                <a:schemeClr val="accent6">
                  <a:lumMod val="50000"/>
                </a:schemeClr>
              </a:solidFill>
              <a:cs typeface="Calibri"/>
            </a:endParaRPr>
          </a:p>
          <a:p>
            <a:pPr>
              <a:lnSpc>
                <a:spcPct val="110000"/>
              </a:lnSpc>
            </a:pPr>
            <a:r>
              <a:rPr lang="nl-NL" dirty="0">
                <a:solidFill>
                  <a:schemeClr val="accent6">
                    <a:lumMod val="50000"/>
                  </a:schemeClr>
                </a:solidFill>
              </a:rPr>
              <a:t>Deelname aan Nationale sportweek in samenwerking met partners</a:t>
            </a:r>
            <a:endParaRPr lang="nl-NL" dirty="0">
              <a:solidFill>
                <a:schemeClr val="accent6">
                  <a:lumMod val="50000"/>
                </a:schemeClr>
              </a:solidFill>
              <a:cs typeface="Calibri"/>
            </a:endParaRPr>
          </a:p>
          <a:p>
            <a:pPr>
              <a:lnSpc>
                <a:spcPct val="110000"/>
              </a:lnSpc>
            </a:pPr>
            <a:r>
              <a:rPr lang="nl-NL" dirty="0">
                <a:solidFill>
                  <a:schemeClr val="accent6">
                    <a:lumMod val="50000"/>
                  </a:schemeClr>
                </a:solidFill>
              </a:rPr>
              <a:t>Koningsspelen</a:t>
            </a:r>
            <a:endParaRPr lang="nl-NL" dirty="0">
              <a:solidFill>
                <a:schemeClr val="accent6">
                  <a:lumMod val="50000"/>
                </a:schemeClr>
              </a:solidFill>
              <a:cs typeface="Calibri"/>
            </a:endParaRPr>
          </a:p>
          <a:p>
            <a:pPr>
              <a:lnSpc>
                <a:spcPct val="110000"/>
              </a:lnSpc>
            </a:pPr>
            <a:r>
              <a:rPr lang="nl-NL" dirty="0">
                <a:solidFill>
                  <a:schemeClr val="accent6">
                    <a:lumMod val="50000"/>
                  </a:schemeClr>
                </a:solidFill>
              </a:rPr>
              <a:t>Voetbaltoernooien</a:t>
            </a:r>
            <a:endParaRPr lang="nl-NL" dirty="0">
              <a:solidFill>
                <a:schemeClr val="accent6">
                  <a:lumMod val="50000"/>
                </a:schemeClr>
              </a:solidFill>
              <a:cs typeface="Calibri"/>
            </a:endParaRPr>
          </a:p>
          <a:p>
            <a:pPr>
              <a:lnSpc>
                <a:spcPct val="110000"/>
              </a:lnSpc>
            </a:pPr>
            <a:r>
              <a:rPr lang="nl-NL" dirty="0">
                <a:solidFill>
                  <a:schemeClr val="accent6">
                    <a:lumMod val="50000"/>
                  </a:schemeClr>
                </a:solidFill>
              </a:rPr>
              <a:t>Schooljudo</a:t>
            </a:r>
            <a:endParaRPr lang="nl-NL" dirty="0">
              <a:solidFill>
                <a:schemeClr val="accent6">
                  <a:lumMod val="50000"/>
                </a:schemeClr>
              </a:solidFill>
              <a:cs typeface="Calibri"/>
            </a:endParaRPr>
          </a:p>
          <a:p>
            <a:pPr>
              <a:lnSpc>
                <a:spcPct val="110000"/>
              </a:lnSpc>
            </a:pPr>
            <a:r>
              <a:rPr lang="nl-NL" dirty="0" err="1">
                <a:solidFill>
                  <a:schemeClr val="accent6">
                    <a:lumMod val="50000"/>
                  </a:schemeClr>
                </a:solidFill>
              </a:rPr>
              <a:t>Clinics</a:t>
            </a:r>
            <a:r>
              <a:rPr lang="nl-NL" dirty="0">
                <a:solidFill>
                  <a:schemeClr val="accent6">
                    <a:lumMod val="50000"/>
                  </a:schemeClr>
                </a:solidFill>
              </a:rPr>
              <a:t> tijdens bewegingslessen</a:t>
            </a:r>
            <a:endParaRPr lang="nl-NL" dirty="0">
              <a:solidFill>
                <a:schemeClr val="accent6">
                  <a:lumMod val="50000"/>
                </a:schemeClr>
              </a:solidFill>
              <a:cs typeface="Calibri"/>
            </a:endParaRPr>
          </a:p>
          <a:p>
            <a:pPr>
              <a:lnSpc>
                <a:spcPct val="110000"/>
              </a:lnSpc>
            </a:pPr>
            <a:r>
              <a:rPr lang="nl-NL" dirty="0">
                <a:solidFill>
                  <a:schemeClr val="accent6">
                    <a:lumMod val="50000"/>
                  </a:schemeClr>
                </a:solidFill>
              </a:rPr>
              <a:t>MQ scan</a:t>
            </a:r>
            <a:endParaRPr lang="nl-NL" dirty="0">
              <a:solidFill>
                <a:schemeClr val="accent6">
                  <a:lumMod val="50000"/>
                </a:schemeClr>
              </a:solidFill>
              <a:cs typeface="Calibri"/>
            </a:endParaRPr>
          </a:p>
          <a:p>
            <a:pPr>
              <a:lnSpc>
                <a:spcPct val="110000"/>
              </a:lnSpc>
            </a:pPr>
            <a:endParaRPr lang="nl-NL">
              <a:cs typeface="Calibri" panose="020F0502020204030204"/>
            </a:endParaRPr>
          </a:p>
        </p:txBody>
      </p:sp>
      <p:pic>
        <p:nvPicPr>
          <p:cNvPr id="3" name="Afbeelding 2" descr="Afbeelding met sport, Stadion, overdekt, Fitness&#10;&#10;Automatisch gegenereerde beschrijving">
            <a:extLst>
              <a:ext uri="{FF2B5EF4-FFF2-40B4-BE49-F238E27FC236}">
                <a16:creationId xmlns:a16="http://schemas.microsoft.com/office/drawing/2014/main" id="{0ECDC5C4-2393-A273-8BAD-3629F0077FF7}"/>
              </a:ext>
            </a:extLst>
          </p:cNvPr>
          <p:cNvPicPr>
            <a:picLocks noChangeAspect="1"/>
          </p:cNvPicPr>
          <p:nvPr/>
        </p:nvPicPr>
        <p:blipFill rotWithShape="1">
          <a:blip r:embed="rId5"/>
          <a:srcRect l="14032" t="3273" r="16210" b="1195"/>
          <a:stretch/>
        </p:blipFill>
        <p:spPr>
          <a:xfrm>
            <a:off x="838200" y="2848364"/>
            <a:ext cx="3179761" cy="2448232"/>
          </a:xfrm>
          <a:prstGeom prst="rect">
            <a:avLst/>
          </a:prstGeom>
        </p:spPr>
      </p:pic>
    </p:spTree>
    <p:extLst>
      <p:ext uri="{BB962C8B-B14F-4D97-AF65-F5344CB8AC3E}">
        <p14:creationId xmlns:p14="http://schemas.microsoft.com/office/powerpoint/2010/main" val="1229037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Bewegen op school </a:t>
            </a:r>
            <a:r>
              <a:rPr lang="nl-NL" sz="1600"/>
              <a:t>1/2</a:t>
            </a:r>
          </a:p>
        </p:txBody>
      </p:sp>
      <p:sp>
        <p:nvSpPr>
          <p:cNvPr id="5" name="Tijdelijke aanduiding voor inhoud 4"/>
          <p:cNvSpPr>
            <a:spLocks noGrp="1"/>
          </p:cNvSpPr>
          <p:nvPr>
            <p:ph idx="1"/>
          </p:nvPr>
        </p:nvSpPr>
        <p:spPr/>
        <p:txBody>
          <a:bodyPr/>
          <a:lstStyle/>
          <a:p>
            <a:r>
              <a:rPr lang="nl-NL" sz="1400" b="1">
                <a:solidFill>
                  <a:srgbClr val="25944A"/>
                </a:solidFill>
              </a:rPr>
              <a:t>Buitenspelen</a:t>
            </a:r>
            <a:endParaRPr lang="nl-NL">
              <a:solidFill>
                <a:schemeClr val="accent6">
                  <a:lumMod val="50000"/>
                </a:schemeClr>
              </a:solidFill>
            </a:endParaRPr>
          </a:p>
          <a:p>
            <a:r>
              <a:rPr lang="nl-NL">
                <a:solidFill>
                  <a:schemeClr val="accent6">
                    <a:lumMod val="50000"/>
                  </a:schemeClr>
                </a:solidFill>
              </a:rPr>
              <a:t>Op onze school stimuleren wij leerlingen om actief buiten te spelen in de pauzes. Dit doen wij omdat bewegen goed is voor de mentale en fysieke gezondheid van onze leerlingen. Ook voldoen ze hierdoor makkelijker aan de nationale Beweegrichtlijnen. </a:t>
            </a:r>
            <a:r>
              <a:rPr lang="nl-NL">
                <a:ea typeface="+mn-lt"/>
                <a:cs typeface="+mn-lt"/>
                <a:hlinkClick r:id="rId2"/>
              </a:rPr>
              <a:t>beweegrichtlijn</a:t>
            </a:r>
            <a:r>
              <a:rPr lang="nl-NL">
                <a:solidFill>
                  <a:schemeClr val="accent6">
                    <a:lumMod val="50000"/>
                  </a:schemeClr>
                </a:solidFill>
              </a:rPr>
              <a:t> Wij stimuleren actief buiten spelen onder schooltijd op de volgende manieren:</a:t>
            </a:r>
            <a:endParaRPr lang="nl-NL">
              <a:solidFill>
                <a:schemeClr val="accent6">
                  <a:lumMod val="50000"/>
                </a:schemeClr>
              </a:solidFill>
              <a:cs typeface="Calibri"/>
            </a:endParaRPr>
          </a:p>
          <a:p>
            <a:endParaRPr lang="nl-NL">
              <a:solidFill>
                <a:schemeClr val="accent6">
                  <a:lumMod val="50000"/>
                </a:schemeClr>
              </a:solidFill>
            </a:endParaRPr>
          </a:p>
          <a:p>
            <a:r>
              <a:rPr lang="nl-NL" b="1">
                <a:solidFill>
                  <a:schemeClr val="accent6">
                    <a:lumMod val="50000"/>
                  </a:schemeClr>
                </a:solidFill>
              </a:rPr>
              <a:t>Wij hebben een uitdagend (gezond) schoolplein</a:t>
            </a:r>
            <a:endParaRPr lang="nl-NL" b="1">
              <a:solidFill>
                <a:schemeClr val="accent6">
                  <a:lumMod val="50000"/>
                </a:schemeClr>
              </a:solidFill>
              <a:cs typeface="Calibri"/>
            </a:endParaRPr>
          </a:p>
          <a:p>
            <a:r>
              <a:rPr lang="nl-NL">
                <a:solidFill>
                  <a:schemeClr val="accent6">
                    <a:lumMod val="50000"/>
                  </a:schemeClr>
                </a:solidFill>
              </a:rPr>
              <a:t>Ons schoolplein dat de fantasie prikkelt, beweging stimuleert en leert over de natuur. </a:t>
            </a:r>
          </a:p>
          <a:p>
            <a:endParaRPr lang="nl-NL">
              <a:solidFill>
                <a:schemeClr val="accent6">
                  <a:lumMod val="50000"/>
                </a:schemeClr>
              </a:solidFill>
            </a:endParaRPr>
          </a:p>
          <a:p>
            <a:r>
              <a:rPr lang="nl-NL">
                <a:solidFill>
                  <a:schemeClr val="accent6">
                    <a:lumMod val="50000"/>
                  </a:schemeClr>
                </a:solidFill>
              </a:rPr>
              <a:t>Gevarieerd aanbod door inrichting van buitengebied: speeltoestellen, sportveld, spelmateriaal, natuur (moestuin, dieren en </a:t>
            </a:r>
            <a:r>
              <a:rPr lang="nl-NL" err="1">
                <a:solidFill>
                  <a:schemeClr val="accent6">
                    <a:lumMod val="50000"/>
                  </a:schemeClr>
                </a:solidFill>
              </a:rPr>
              <a:t>tiny</a:t>
            </a:r>
            <a:r>
              <a:rPr lang="nl-NL">
                <a:solidFill>
                  <a:schemeClr val="accent6">
                    <a:lumMod val="50000"/>
                  </a:schemeClr>
                </a:solidFill>
              </a:rPr>
              <a:t> </a:t>
            </a:r>
            <a:r>
              <a:rPr lang="nl-NL" err="1">
                <a:solidFill>
                  <a:schemeClr val="accent6">
                    <a:lumMod val="50000"/>
                  </a:schemeClr>
                </a:solidFill>
              </a:rPr>
              <a:t>forest</a:t>
            </a:r>
            <a:r>
              <a:rPr lang="nl-NL">
                <a:solidFill>
                  <a:schemeClr val="accent6">
                    <a:lumMod val="50000"/>
                  </a:schemeClr>
                </a:solidFill>
              </a:rPr>
              <a:t>)</a:t>
            </a:r>
            <a:endParaRPr lang="nl-NL">
              <a:solidFill>
                <a:schemeClr val="accent6">
                  <a:lumMod val="50000"/>
                </a:schemeClr>
              </a:solidFill>
              <a:cs typeface="Calibri"/>
            </a:endParaRPr>
          </a:p>
          <a:p>
            <a:r>
              <a:rPr lang="nl-NL">
                <a:solidFill>
                  <a:schemeClr val="accent6">
                    <a:lumMod val="50000"/>
                  </a:schemeClr>
                </a:solidFill>
              </a:rPr>
              <a:t>Inzet van buurtsportcoach met als doel een gevarieerd aanbod op het gebied van beweging tot stand te brengen. Stimulans tot bewegen.</a:t>
            </a:r>
          </a:p>
          <a:p>
            <a:endParaRPr lang="nl-NL">
              <a:solidFill>
                <a:schemeClr val="accent6">
                  <a:lumMod val="50000"/>
                </a:schemeClr>
              </a:solidFill>
            </a:endParaRPr>
          </a:p>
          <a:p>
            <a:r>
              <a:rPr lang="nl-NL">
                <a:solidFill>
                  <a:schemeClr val="accent6">
                    <a:lumMod val="50000"/>
                  </a:schemeClr>
                </a:solidFill>
              </a:rPr>
              <a:t>De pleinwacht heeft een actieve rol in de pauze. Zij stimuleren de leerlingen om te bewegen en geven het goede voorbeeld. Ook na schooltijd is ons plein toegankelijk voor kinderen uit de buurt.</a:t>
            </a:r>
          </a:p>
        </p:txBody>
      </p:sp>
      <p:pic>
        <p:nvPicPr>
          <p:cNvPr id="6" name="Afbeelding 5">
            <a:extLst>
              <a:ext uri="{FF2B5EF4-FFF2-40B4-BE49-F238E27FC236}">
                <a16:creationId xmlns:a16="http://schemas.microsoft.com/office/drawing/2014/main" id="{CE4492EA-DC0D-2F43-B5B9-946FA19EC216}"/>
              </a:ext>
            </a:extLst>
          </p:cNvPr>
          <p:cNvPicPr>
            <a:picLocks noChangeAspect="1"/>
          </p:cNvPicPr>
          <p:nvPr/>
        </p:nvPicPr>
        <p:blipFill>
          <a:blip r:embed="rId3"/>
          <a:srcRect/>
          <a:stretch/>
        </p:blipFill>
        <p:spPr>
          <a:xfrm>
            <a:off x="560515" y="3074806"/>
            <a:ext cx="2344049" cy="1995348"/>
          </a:xfrm>
          <a:prstGeom prst="rect">
            <a:avLst/>
          </a:prstGeom>
        </p:spPr>
      </p:pic>
    </p:spTree>
    <p:extLst>
      <p:ext uri="{BB962C8B-B14F-4D97-AF65-F5344CB8AC3E}">
        <p14:creationId xmlns:p14="http://schemas.microsoft.com/office/powerpoint/2010/main" val="1508461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Extra beweegactiviteiten</a:t>
            </a:r>
          </a:p>
        </p:txBody>
      </p:sp>
      <p:sp>
        <p:nvSpPr>
          <p:cNvPr id="4" name="Tijdelijke aanduiding voor inhoud 3"/>
          <p:cNvSpPr>
            <a:spLocks noGrp="1"/>
          </p:cNvSpPr>
          <p:nvPr>
            <p:ph idx="1"/>
          </p:nvPr>
        </p:nvSpPr>
        <p:spPr/>
        <p:txBody>
          <a:bodyPr>
            <a:normAutofit/>
          </a:bodyPr>
          <a:lstStyle/>
          <a:p>
            <a:r>
              <a:rPr lang="nl-NL" sz="1400" b="1" dirty="0">
                <a:solidFill>
                  <a:srgbClr val="25944A"/>
                </a:solidFill>
              </a:rPr>
              <a:t>Kinderopvang en School</a:t>
            </a:r>
          </a:p>
          <a:p>
            <a:pPr>
              <a:lnSpc>
                <a:spcPct val="110000"/>
              </a:lnSpc>
            </a:pPr>
            <a:r>
              <a:rPr lang="nl-NL" sz="1300" dirty="0"/>
              <a:t>Wij bieden onze kinderen de kans om veel te bewegen en sportaanbod te verkennen. </a:t>
            </a:r>
            <a:endParaRPr lang="nl-NL" sz="1300" dirty="0">
              <a:cs typeface="Calibri"/>
            </a:endParaRPr>
          </a:p>
          <a:p>
            <a:pPr>
              <a:lnSpc>
                <a:spcPct val="110000"/>
              </a:lnSpc>
            </a:pPr>
            <a:r>
              <a:rPr lang="nl-NL" sz="1300" dirty="0"/>
              <a:t>Dit doen wij in samenwerking met lokale partners, zoals de plaatselijke verenigingen en de buurtsportcoach.</a:t>
            </a:r>
            <a:endParaRPr lang="nl-NL" sz="1300" dirty="0">
              <a:cs typeface="Calibri"/>
            </a:endParaRPr>
          </a:p>
          <a:p>
            <a:endParaRPr lang="nl-NL" sz="1400" b="1">
              <a:solidFill>
                <a:srgbClr val="25944A"/>
              </a:solidFill>
            </a:endParaRPr>
          </a:p>
          <a:p>
            <a:endParaRPr lang="nl-NL" sz="1300">
              <a:cs typeface="Calibri"/>
            </a:endParaRPr>
          </a:p>
          <a:p>
            <a:r>
              <a:rPr lang="nl-NL" sz="1300" dirty="0">
                <a:ea typeface="+mn-lt"/>
                <a:cs typeface="+mn-lt"/>
              </a:rPr>
              <a:t>Na schooltijd hebben onze leerlingen de kans om kennis te maken bij de verschillende sportclubs. Ook worden er veel vakantie-activiteiten aangeboden waar kinderen zich voor in kunnen schrijven. Dit doen wij in samenwerking met lokale partners, zoals de tennisvereniging, de judo, boks vereniging, de volleybalvereniging en de dansschool. Wil je weten wat  zij allemaal aanbieden?  Kijk dan op hun websites.</a:t>
            </a:r>
            <a:endParaRPr lang="nl-NL" dirty="0">
              <a:cs typeface="Calibri"/>
            </a:endParaRPr>
          </a:p>
          <a:p>
            <a:r>
              <a:rPr lang="nl-NL" sz="1300" dirty="0">
                <a:cs typeface="Calibri" panose="020F0502020204030204"/>
              </a:rPr>
              <a:t>Daarnaast komen leerlingen in aanraking met verschillende sporten doordat het IKC een inpandige sporthal heeft en direct naastgelegen voetbal- en tennisvelden.</a:t>
            </a:r>
            <a:endParaRPr lang="nl-NL" sz="1300" dirty="0">
              <a:ea typeface="Calibri"/>
              <a:cs typeface="Calibri" panose="020F0502020204030204"/>
            </a:endParaRPr>
          </a:p>
        </p:txBody>
      </p:sp>
      <p:pic>
        <p:nvPicPr>
          <p:cNvPr id="5" name="Afbeelding 4">
            <a:extLst>
              <a:ext uri="{FF2B5EF4-FFF2-40B4-BE49-F238E27FC236}">
                <a16:creationId xmlns:a16="http://schemas.microsoft.com/office/drawing/2014/main" id="{CE4492EA-DC0D-2F43-B5B9-946FA19EC216}"/>
              </a:ext>
            </a:extLst>
          </p:cNvPr>
          <p:cNvPicPr>
            <a:picLocks noChangeAspect="1"/>
          </p:cNvPicPr>
          <p:nvPr/>
        </p:nvPicPr>
        <p:blipFill>
          <a:blip r:embed="rId2"/>
          <a:srcRect/>
          <a:stretch/>
        </p:blipFill>
        <p:spPr>
          <a:xfrm>
            <a:off x="196547" y="3335950"/>
            <a:ext cx="2925078" cy="1473060"/>
          </a:xfrm>
          <a:prstGeom prst="rect">
            <a:avLst/>
          </a:prstGeom>
        </p:spPr>
      </p:pic>
    </p:spTree>
    <p:extLst>
      <p:ext uri="{BB962C8B-B14F-4D97-AF65-F5344CB8AC3E}">
        <p14:creationId xmlns:p14="http://schemas.microsoft.com/office/powerpoint/2010/main" val="3886501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sz="2800"/>
              <a:t>Centrum voor Jeugd en Gezin &amp; sociale kaart</a:t>
            </a:r>
          </a:p>
        </p:txBody>
      </p:sp>
      <p:sp>
        <p:nvSpPr>
          <p:cNvPr id="5" name="Tijdelijke aanduiding voor inhoud 4"/>
          <p:cNvSpPr>
            <a:spLocks noGrp="1"/>
          </p:cNvSpPr>
          <p:nvPr>
            <p:ph idx="1"/>
          </p:nvPr>
        </p:nvSpPr>
        <p:spPr/>
        <p:txBody>
          <a:bodyPr>
            <a:normAutofit/>
          </a:bodyPr>
          <a:lstStyle/>
          <a:p>
            <a:pPr>
              <a:defRPr/>
            </a:pPr>
            <a:r>
              <a:rPr lang="nl-NL" dirty="0"/>
              <a:t>Als kinderopvang en school staan wij in nauw contact met het Centrum voor Jeugd en Gezin. Het CJG bevindt zich ook in het gebouw van het IKC.  Wij hebben een contactpersoon vanuit het Centrum voor Jeugd en Gezin met wie wij, of ouders van onze kinderen, contact op kunnen nemen in het geval van vragen rondom individuele zorg. Onze contactpersonen kennen het netwerk in de gemeente en hebben daarmee een goed beeld van beschikbare expertise, interventies en onderzoeksmogelijkheden die beschikbaar zijn. </a:t>
            </a:r>
          </a:p>
          <a:p>
            <a:pPr>
              <a:defRPr/>
            </a:pPr>
            <a:endParaRPr lang="nl-NL"/>
          </a:p>
          <a:p>
            <a:r>
              <a:rPr lang="nl-NL" dirty="0"/>
              <a:t>Gemeentelijke hulpverlening wordt ingezet vanuit het </a:t>
            </a:r>
            <a:r>
              <a:rPr lang="nl-NL" b="1" dirty="0"/>
              <a:t>CJG Nieuwkoop</a:t>
            </a:r>
            <a:endParaRPr lang="nl-NL" b="1" dirty="0">
              <a:cs typeface="Calibri"/>
            </a:endParaRPr>
          </a:p>
          <a:p>
            <a:r>
              <a:rPr lang="nl-NL" dirty="0"/>
              <a:t>Telefoonnummer: </a:t>
            </a:r>
            <a:r>
              <a:rPr lang="nl-NL" dirty="0">
                <a:ea typeface="+mn-lt"/>
                <a:cs typeface="+mn-lt"/>
              </a:rPr>
              <a:t>088-2542384</a:t>
            </a:r>
          </a:p>
          <a:p>
            <a:r>
              <a:rPr lang="nl-NL" dirty="0"/>
              <a:t>Website: </a:t>
            </a:r>
            <a:r>
              <a:rPr lang="nl-NL" dirty="0">
                <a:ea typeface="+mn-lt"/>
                <a:cs typeface="+mn-lt"/>
                <a:hlinkClick r:id="rId2"/>
              </a:rPr>
              <a:t>www.cjgnieuwkoop.nl</a:t>
            </a:r>
            <a:endParaRPr lang="nl-NL" dirty="0">
              <a:cs typeface="Calibri" panose="020F0502020204030204"/>
            </a:endParaRPr>
          </a:p>
          <a:p>
            <a:endParaRPr lang="nl-NL"/>
          </a:p>
          <a:p>
            <a:pPr algn="l"/>
            <a:r>
              <a:rPr lang="nl-NL" b="1" dirty="0"/>
              <a:t>De jeugdverpleegkundige en Jeugdarts van GGD Holland Midden die werkzaam zijn op school, zijn te vinden op de website van het CJG en zijn bekend op school.</a:t>
            </a:r>
            <a:endParaRPr lang="nl-NL" b="1" dirty="0">
              <a:cs typeface="Calibri"/>
            </a:endParaRPr>
          </a:p>
          <a:p>
            <a:pPr algn="l"/>
            <a:br>
              <a:rPr lang="nl-NL" b="1" dirty="0"/>
            </a:br>
            <a:endParaRPr lang="nl-NL"/>
          </a:p>
          <a:p>
            <a:endParaRPr lang="nl-NL" u="sng">
              <a:cs typeface="Calibri"/>
            </a:endParaRPr>
          </a:p>
        </p:txBody>
      </p:sp>
      <p:pic>
        <p:nvPicPr>
          <p:cNvPr id="6" name="Afbeelding 5">
            <a:extLst>
              <a:ext uri="{FF2B5EF4-FFF2-40B4-BE49-F238E27FC236}">
                <a16:creationId xmlns:a16="http://schemas.microsoft.com/office/drawing/2014/main" id="{CE4492EA-DC0D-2F43-B5B9-946FA19EC216}"/>
              </a:ext>
            </a:extLst>
          </p:cNvPr>
          <p:cNvPicPr>
            <a:picLocks noChangeAspect="1"/>
          </p:cNvPicPr>
          <p:nvPr/>
        </p:nvPicPr>
        <p:blipFill>
          <a:blip r:embed="rId3"/>
          <a:srcRect/>
          <a:stretch/>
        </p:blipFill>
        <p:spPr>
          <a:xfrm rot="60000">
            <a:off x="518319" y="3269512"/>
            <a:ext cx="2449454" cy="1605933"/>
          </a:xfrm>
          <a:prstGeom prst="rect">
            <a:avLst/>
          </a:prstGeom>
        </p:spPr>
      </p:pic>
    </p:spTree>
    <p:extLst>
      <p:ext uri="{BB962C8B-B14F-4D97-AF65-F5344CB8AC3E}">
        <p14:creationId xmlns:p14="http://schemas.microsoft.com/office/powerpoint/2010/main" val="1076594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Ondersteuning sensomotorische ontwikkeling</a:t>
            </a:r>
          </a:p>
        </p:txBody>
      </p:sp>
      <p:sp>
        <p:nvSpPr>
          <p:cNvPr id="5" name="Tijdelijke aanduiding voor inhoud 4"/>
          <p:cNvSpPr>
            <a:spLocks noGrp="1"/>
          </p:cNvSpPr>
          <p:nvPr>
            <p:ph idx="1"/>
          </p:nvPr>
        </p:nvSpPr>
        <p:spPr/>
        <p:txBody>
          <a:bodyPr vert="horz" lIns="91440" tIns="45720" rIns="91440" bIns="45720" numCol="2" spcCol="360000" rtlCol="0" anchor="t">
            <a:normAutofit/>
          </a:bodyPr>
          <a:lstStyle/>
          <a:p>
            <a:r>
              <a:rPr lang="nl-NL" b="1" dirty="0"/>
              <a:t>De sensomotorische ontwikkeling</a:t>
            </a:r>
            <a:endParaRPr lang="nl-NL" b="1" dirty="0">
              <a:cs typeface="Calibri"/>
            </a:endParaRPr>
          </a:p>
          <a:p>
            <a:r>
              <a:rPr lang="nl-NL" dirty="0"/>
              <a:t>Door met bewegen te reageren op gevoel, licht en geluid, ontwikkelt een baby zich, verkent hij zijn omgeving en zijn eigen rol daarin. Dit proces noemen we de sensomotorische ontwikkeling. De zintuigen (</a:t>
            </a:r>
            <a:r>
              <a:rPr lang="nl-NL" dirty="0" err="1"/>
              <a:t>senso</a:t>
            </a:r>
            <a:r>
              <a:rPr lang="nl-NL" dirty="0"/>
              <a:t>) en de motoriek (motorisch) zijn onlosmakelijk met elkaar verbonden. Alle prikkels die via de zintuigen binnenkomen, wekken een motorische reactie op. De sensomotorische ontwikkeling vormt de basis voor de algehele ontwikkeling. Hoe kinderen zich emotioneel ontwikkelen, op welke manier ze leren kennis op te doen, hoe hun sociale en mentale ontwikkeling verloopt. Vanuit onze kernwaarde groei bieden we kinderen alle ruimte om te groeien. </a:t>
            </a:r>
            <a:endParaRPr lang="nl-NL" dirty="0">
              <a:cs typeface="Calibri"/>
            </a:endParaRPr>
          </a:p>
          <a:p>
            <a:endParaRPr lang="nl-NL">
              <a:cs typeface="Calibri"/>
            </a:endParaRPr>
          </a:p>
          <a:p>
            <a:endParaRPr lang="nl-NL">
              <a:cs typeface="Calibri"/>
            </a:endParaRPr>
          </a:p>
          <a:p>
            <a:r>
              <a:rPr lang="nl-NL" b="1" dirty="0"/>
              <a:t>Ontwikkeling tot 7 jaar</a:t>
            </a:r>
            <a:endParaRPr lang="nl-NL" b="1" dirty="0">
              <a:cs typeface="Calibri"/>
            </a:endParaRPr>
          </a:p>
          <a:p>
            <a:r>
              <a:rPr lang="nl-NL" dirty="0"/>
              <a:t>Sensomotorische ontwikkeling speelt vooral bij kinderen tot 7 jaar een belangrijke, cruciale rol. </a:t>
            </a:r>
            <a:endParaRPr lang="nl-NL" dirty="0">
              <a:cs typeface="Calibri"/>
            </a:endParaRPr>
          </a:p>
          <a:p>
            <a:endParaRPr lang="nl-NL"/>
          </a:p>
          <a:p>
            <a:r>
              <a:rPr lang="nl-NL" dirty="0">
                <a:cs typeface="Calibri"/>
              </a:rPr>
              <a:t>Leerkrachten zijn bekwaam in het bieden van activiteiten en het signaleren van problemen rond </a:t>
            </a:r>
            <a:r>
              <a:rPr lang="nl-NL" dirty="0" err="1">
                <a:cs typeface="Calibri"/>
              </a:rPr>
              <a:t>senso-motorische</a:t>
            </a:r>
            <a:r>
              <a:rPr lang="nl-NL" dirty="0">
                <a:cs typeface="Calibri"/>
              </a:rPr>
              <a:t> ontwikkeling. Binnen school is extra kennis op dit gebied beschikbaar via onze </a:t>
            </a:r>
            <a:r>
              <a:rPr lang="nl-NL" dirty="0" err="1">
                <a:cs typeface="Calibri"/>
              </a:rPr>
              <a:t>psycho</a:t>
            </a:r>
            <a:r>
              <a:rPr lang="nl-NL" dirty="0">
                <a:cs typeface="Calibri"/>
              </a:rPr>
              <a:t> motorische kindercoach. </a:t>
            </a:r>
            <a:endParaRPr lang="nl-NL" dirty="0">
              <a:ea typeface="Calibri"/>
              <a:cs typeface="Calibri"/>
            </a:endParaRPr>
          </a:p>
          <a:p>
            <a:r>
              <a:rPr lang="nl-NL" dirty="0">
                <a:cs typeface="Calibri"/>
              </a:rPr>
              <a:t>Daarnaast bestaat de mogelijkheid om specialisten te betrekken vanuit verschillende instanties (Ambulante Educatieve Dienst, Centrum voor Jeugd en gezin). </a:t>
            </a:r>
            <a:endParaRPr lang="nl-NL" dirty="0">
              <a:ea typeface="Calibri"/>
              <a:cs typeface="Calibri"/>
            </a:endParaRPr>
          </a:p>
          <a:p>
            <a:endParaRPr lang="nl-NL">
              <a:ea typeface="Calibri"/>
              <a:cs typeface="Calibri"/>
            </a:endParaRPr>
          </a:p>
        </p:txBody>
      </p:sp>
      <p:pic>
        <p:nvPicPr>
          <p:cNvPr id="7" name="Afbeelding 6">
            <a:extLst>
              <a:ext uri="{FF2B5EF4-FFF2-40B4-BE49-F238E27FC236}">
                <a16:creationId xmlns:a16="http://schemas.microsoft.com/office/drawing/2014/main" id="{CE4492EA-DC0D-2F43-B5B9-946FA19EC216}"/>
              </a:ext>
            </a:extLst>
          </p:cNvPr>
          <p:cNvPicPr>
            <a:picLocks noChangeAspect="1"/>
          </p:cNvPicPr>
          <p:nvPr/>
        </p:nvPicPr>
        <p:blipFill>
          <a:blip r:embed="rId2"/>
          <a:srcRect/>
          <a:stretch/>
        </p:blipFill>
        <p:spPr>
          <a:xfrm>
            <a:off x="446793" y="2812234"/>
            <a:ext cx="2748228" cy="1804497"/>
          </a:xfrm>
          <a:prstGeom prst="rect">
            <a:avLst/>
          </a:prstGeom>
        </p:spPr>
      </p:pic>
    </p:spTree>
    <p:extLst>
      <p:ext uri="{BB962C8B-B14F-4D97-AF65-F5344CB8AC3E}">
        <p14:creationId xmlns:p14="http://schemas.microsoft.com/office/powerpoint/2010/main" val="3602251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Observeren en signaleren </a:t>
            </a:r>
            <a:r>
              <a:rPr lang="nl-NL" sz="1600"/>
              <a:t>1/2</a:t>
            </a:r>
          </a:p>
        </p:txBody>
      </p:sp>
      <p:sp>
        <p:nvSpPr>
          <p:cNvPr id="3" name="Tijdelijke aanduiding voor inhoud 2"/>
          <p:cNvSpPr>
            <a:spLocks noGrp="1"/>
          </p:cNvSpPr>
          <p:nvPr>
            <p:ph idx="1"/>
          </p:nvPr>
        </p:nvSpPr>
        <p:spPr>
          <a:xfrm>
            <a:off x="838200" y="1097480"/>
            <a:ext cx="10515600" cy="5315000"/>
          </a:xfrm>
          <a:solidFill>
            <a:srgbClr val="EAF5CB"/>
          </a:solidFill>
        </p:spPr>
        <p:txBody>
          <a:bodyPr>
            <a:normAutofit/>
          </a:bodyPr>
          <a:lstStyle/>
          <a:p>
            <a:r>
              <a:rPr lang="nl-NL" sz="1400" b="1" dirty="0">
                <a:solidFill>
                  <a:srgbClr val="25944A"/>
                </a:solidFill>
              </a:rPr>
              <a:t>Kinderopvang</a:t>
            </a:r>
            <a:endParaRPr lang="nl-NL" b="1" dirty="0">
              <a:solidFill>
                <a:srgbClr val="25944A"/>
              </a:solidFill>
            </a:endParaRPr>
          </a:p>
          <a:p>
            <a:r>
              <a:rPr lang="nl-NL" dirty="0"/>
              <a:t>Aangezien onze medewerkers veel tijd doorbrengen met de kinderen, observeren zij tijdens hun werk de ontwikkeling van de kinderen. </a:t>
            </a:r>
            <a:endParaRPr lang="nl-NL" dirty="0">
              <a:cs typeface="Calibri"/>
            </a:endParaRPr>
          </a:p>
          <a:p>
            <a:endParaRPr lang="nl-NL">
              <a:solidFill>
                <a:srgbClr val="FF0000"/>
              </a:solidFill>
            </a:endParaRPr>
          </a:p>
          <a:p>
            <a:r>
              <a:rPr lang="nl-NL" dirty="0"/>
              <a:t>De beide kinderopvangorganisaties gebruiken Peuterpraat, daarnaast gebruikt De Boomhut ook </a:t>
            </a:r>
            <a:r>
              <a:rPr lang="nl-NL" dirty="0" err="1"/>
              <a:t>Looqin</a:t>
            </a:r>
            <a:r>
              <a:rPr lang="nl-NL" dirty="0"/>
              <a:t>. Er wordt onderzocht of het mogelijk is om   de systemen te integreren en aan te laten sluiten bij het </a:t>
            </a:r>
            <a:r>
              <a:rPr lang="nl-NL" dirty="0" err="1"/>
              <a:t>kindvolgsysteem</a:t>
            </a:r>
            <a:r>
              <a:rPr lang="nl-NL" dirty="0"/>
              <a:t> van de basisschool.</a:t>
            </a:r>
            <a:endParaRPr lang="nl-NL" dirty="0">
              <a:cs typeface="Calibri"/>
            </a:endParaRPr>
          </a:p>
          <a:p>
            <a:endParaRPr lang="nl-NL"/>
          </a:p>
          <a:p>
            <a:r>
              <a:rPr lang="nl-NL" dirty="0"/>
              <a:t>Tot op heden wordt er middels een warme overdracht tussen opvang en school informatie uitgewisseld.</a:t>
            </a:r>
            <a:endParaRPr lang="nl-NL" dirty="0">
              <a:cs typeface="Calibri"/>
            </a:endParaRPr>
          </a:p>
          <a:p>
            <a:endParaRPr lang="nl-NL">
              <a:solidFill>
                <a:srgbClr val="FF0000"/>
              </a:solidFill>
              <a:cs typeface="Calibri"/>
            </a:endParaRPr>
          </a:p>
          <a:p>
            <a:r>
              <a:rPr lang="nl-NL" sz="1400" b="1" dirty="0">
                <a:solidFill>
                  <a:srgbClr val="25944A"/>
                </a:solidFill>
              </a:rPr>
              <a:t>School</a:t>
            </a:r>
            <a:endParaRPr lang="nl-NL" sz="1400" b="1" dirty="0">
              <a:solidFill>
                <a:srgbClr val="25944A"/>
              </a:solidFill>
              <a:cs typeface="Calibri"/>
            </a:endParaRPr>
          </a:p>
          <a:p>
            <a:r>
              <a:rPr lang="nl-NL" dirty="0"/>
              <a:t>Aangezien onze leerkrachten veel tijd doorbrengen met de leerlingen, signaleren zij tijdens hun werk uitdagingen in de ontwikkeling van leerlingen en opvoeding van ouders. Onze professionals signaleren op motorische ontwikkeling, bewegingsarmoede, onder- of overgewicht, niet eten van het ontbijt en meenemen van eten/drinken naar school dat buiten het beleid valt.</a:t>
            </a:r>
            <a:endParaRPr lang="nl-NL" dirty="0">
              <a:cs typeface="Calibri"/>
            </a:endParaRPr>
          </a:p>
          <a:p>
            <a:endParaRPr lang="nl-NL"/>
          </a:p>
          <a:p>
            <a:r>
              <a:rPr lang="nl-NL" b="1" dirty="0"/>
              <a:t>Bewegen</a:t>
            </a:r>
            <a:endParaRPr lang="nl-NL" b="1" dirty="0">
              <a:cs typeface="Calibri"/>
            </a:endParaRPr>
          </a:p>
          <a:p>
            <a:r>
              <a:rPr lang="nl-NL" dirty="0"/>
              <a:t>In groep 1 en 2 wordt gebruik gemaakt van KIJK voor het volgen van de motorische ontwikkeling en bewegingsarmoede.</a:t>
            </a:r>
            <a:endParaRPr lang="nl-NL" dirty="0">
              <a:ea typeface="Calibri"/>
              <a:cs typeface="Calibri"/>
            </a:endParaRPr>
          </a:p>
          <a:p>
            <a:r>
              <a:rPr lang="nl-NL" dirty="0"/>
              <a:t>In groep 3 t/m 8 scant de vakdocent twee keer per jaar aan de hand van de MQ-scan scan de motorische ontwikkeling en bewegingsarmoede</a:t>
            </a:r>
            <a:r>
              <a:rPr lang="nl-NL" dirty="0">
                <a:solidFill>
                  <a:srgbClr val="FF0000"/>
                </a:solidFill>
              </a:rPr>
              <a:t>. </a:t>
            </a:r>
            <a:endParaRPr lang="nl-NL" dirty="0">
              <a:solidFill>
                <a:srgbClr val="FF0000"/>
              </a:solidFill>
              <a:cs typeface="Calibri"/>
            </a:endParaRPr>
          </a:p>
          <a:p>
            <a:endParaRPr lang="nl-NL"/>
          </a:p>
          <a:p>
            <a:r>
              <a:rPr lang="nl-NL" b="1" dirty="0"/>
              <a:t>Voeding</a:t>
            </a:r>
            <a:endParaRPr lang="nl-NL" b="1" dirty="0">
              <a:cs typeface="Calibri"/>
            </a:endParaRPr>
          </a:p>
          <a:p>
            <a:r>
              <a:rPr lang="nl-NL" dirty="0"/>
              <a:t>Voor het signaleren op ongezonde voedingsgewoontes geldt dit beleid als leidraad.</a:t>
            </a:r>
            <a:endParaRPr lang="nl-NL" dirty="0">
              <a:cs typeface="Calibri"/>
            </a:endParaRPr>
          </a:p>
          <a:p>
            <a:r>
              <a:rPr lang="nl-NL" dirty="0"/>
              <a:t>Indien achterstanden of problemen op deze gebieden worden gesignaleerd wordt dit besproken met collega’s en IB-er. Vervolgens bespreekt de leerkracht de uitdagingen en concrete zorgen actief met de betreffende ouders. Mocht meer ondersteuning gewenst zijn dan wordt doorverwezen naar de jeugdverpleegkundige van het CJG of andere zorgprofessional voor extra ondersteuning (zie sociale kaart, op te vragen bij de intern begeleider). Mochten de zorgen om het kind niet minder worden dan worden deze opnieuw aan het zorgteam voorgelegd en neemt het zorgteam het proces verder over.</a:t>
            </a:r>
            <a:endParaRPr lang="nl-NL" dirty="0">
              <a:cs typeface="Calibri"/>
            </a:endParaRPr>
          </a:p>
          <a:p>
            <a:r>
              <a:rPr lang="nl-NL" dirty="0"/>
              <a:t>Signalen en afspraken worden vastgelegd in het leerlingvolgsysteem. </a:t>
            </a:r>
            <a:endParaRPr lang="nl-NL" dirty="0">
              <a:cs typeface="Calibri"/>
            </a:endParaRPr>
          </a:p>
          <a:p>
            <a:endParaRPr lang="nl-NL"/>
          </a:p>
          <a:p>
            <a:endParaRPr lang="nl-NL" dirty="0">
              <a:cs typeface="Calibri"/>
            </a:endParaRPr>
          </a:p>
          <a:p>
            <a:endParaRPr lang="nl-NL"/>
          </a:p>
          <a:p>
            <a:endParaRPr lang="nl-NL"/>
          </a:p>
        </p:txBody>
      </p:sp>
    </p:spTree>
    <p:extLst>
      <p:ext uri="{BB962C8B-B14F-4D97-AF65-F5344CB8AC3E}">
        <p14:creationId xmlns:p14="http://schemas.microsoft.com/office/powerpoint/2010/main" val="22571349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AF5CB"/>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Observeren en signaleren </a:t>
            </a:r>
            <a:r>
              <a:rPr lang="nl-NL" sz="1600"/>
              <a:t>2/2</a:t>
            </a:r>
            <a:endParaRPr lang="nl-NL"/>
          </a:p>
        </p:txBody>
      </p:sp>
      <p:sp>
        <p:nvSpPr>
          <p:cNvPr id="3" name="Tijdelijke aanduiding voor inhoud 2"/>
          <p:cNvSpPr>
            <a:spLocks noGrp="1"/>
          </p:cNvSpPr>
          <p:nvPr>
            <p:ph idx="1"/>
          </p:nvPr>
        </p:nvSpPr>
        <p:spPr/>
        <p:txBody>
          <a:bodyPr>
            <a:normAutofit/>
          </a:bodyPr>
          <a:lstStyle/>
          <a:p>
            <a:r>
              <a:rPr lang="nl-NL" dirty="0"/>
              <a:t>De Jeugdgezondheidszorg van de GGD voert gezondheidsonderzoek uit in groep 2 en 7 waar onder andere gemonitord wordt op voedingsgewoonten, overgewicht, ondergewicht, motorische ontwikkeling en gezond gebit. Uitkomst van de screening kan reden zijn voor advies aan ouders of verwijzing  naar derden en wordt gebruikt bij de evaluatie van het beleid. </a:t>
            </a:r>
            <a:endParaRPr lang="nl-NL" dirty="0">
              <a:cs typeface="Calibri"/>
            </a:endParaRPr>
          </a:p>
          <a:p>
            <a:endParaRPr lang="nl-NL" dirty="0">
              <a:cs typeface="Calibri"/>
            </a:endParaRPr>
          </a:p>
          <a:p>
            <a:r>
              <a:rPr lang="nl-NL" dirty="0"/>
              <a:t>Jaarlijks worden alle kinderen van 5 jaar gescreend op grove en fijne motoriek door een kinderfysiotherapeut. Ouders van kinderen die opvallen in de screening worden hierover geïnformeerd. Indien gewenst kan de fysiotherapeut kinderen op school behandelen.</a:t>
            </a:r>
            <a:endParaRPr lang="nl-NL" dirty="0">
              <a:cs typeface="Calibri"/>
            </a:endParaRPr>
          </a:p>
          <a:p>
            <a:endParaRPr lang="nl-NL" dirty="0">
              <a:cs typeface="Calibri"/>
            </a:endParaRPr>
          </a:p>
          <a:p>
            <a:r>
              <a:rPr lang="nl-NL" dirty="0"/>
              <a:t>Externe therapeuten (kinderoefentherapeuten, Cesartherapeut en de kinderfysiotherapeut) behandelen kinderen met problemen op het gebied van hun motorische ontwikkeling op school en onder schooltijd.</a:t>
            </a:r>
            <a:br>
              <a:rPr lang="nl-NL" dirty="0"/>
            </a:br>
            <a:endParaRPr lang="nl-NL" dirty="0">
              <a:cs typeface="Calibri"/>
            </a:endParaRPr>
          </a:p>
          <a:p>
            <a:r>
              <a:rPr lang="nl-NL" dirty="0"/>
              <a:t>De zorgen die leven kunnen ook dermate ernstig zijn dat er sprake zou kunnen zijn van verwaarlozing of een instabiele thuissituatie. Signalen van kindermishandeling en huiselijk geweld die in verband staan met Voeding en Bewegen kunnen zijn: overgewicht, slecht onderhouden gebit, signalen van honger, eetproblematiek of achterblijvende motoriek. Per 1 juli 2013 zijn wij vanuit de wet verplicht om met de Meldcode Huiselijk Geweld en Kindermishandeling te werken.</a:t>
            </a:r>
            <a:endParaRPr lang="nl-NL" dirty="0">
              <a:cs typeface="Calibri"/>
            </a:endParaRPr>
          </a:p>
          <a:p>
            <a:endParaRPr lang="nl-NL" dirty="0"/>
          </a:p>
          <a:p>
            <a:r>
              <a:rPr lang="nl-NL" dirty="0"/>
              <a:t>Dit betekent dat onze professionals concrete zorgen actief met de ouders bespreken en hen zo nodig verwijzen naar bijvoorbeeld de jeugdarts van de GGD. Als er na de afstemming met ouders geen verbetering optreedt of de zorg  toeneemt, draagt de leerkracht de zorg over de aandachtfunctionaris huiselijk geweld en kindermishandeling/intern begeleider. </a:t>
            </a:r>
            <a:endParaRPr lang="nl-NL" dirty="0">
              <a:cs typeface="Calibri"/>
            </a:endParaRPr>
          </a:p>
          <a:p>
            <a:r>
              <a:rPr lang="nl-NL" dirty="0"/>
              <a:t>De aandachtfunctionaris huiselijk geweld en kindermishandeling/intern begeleider doorloopt in afstemming met de leerkracht de verdere stappen van de Meldcode.</a:t>
            </a:r>
            <a:endParaRPr lang="nl-NL" dirty="0">
              <a:cs typeface="Calibri"/>
            </a:endParaRPr>
          </a:p>
          <a:p>
            <a:endParaRPr lang="nl-NL" dirty="0"/>
          </a:p>
        </p:txBody>
      </p:sp>
    </p:spTree>
    <p:extLst>
      <p:ext uri="{BB962C8B-B14F-4D97-AF65-F5344CB8AC3E}">
        <p14:creationId xmlns:p14="http://schemas.microsoft.com/office/powerpoint/2010/main" val="2616514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Kind- en ouderparticipatie</a:t>
            </a:r>
          </a:p>
        </p:txBody>
      </p:sp>
      <p:sp>
        <p:nvSpPr>
          <p:cNvPr id="3" name="Tijdelijke aanduiding voor inhoud 2"/>
          <p:cNvSpPr>
            <a:spLocks noGrp="1"/>
          </p:cNvSpPr>
          <p:nvPr>
            <p:ph idx="1"/>
          </p:nvPr>
        </p:nvSpPr>
        <p:spPr>
          <a:xfrm>
            <a:off x="1053860" y="1861876"/>
            <a:ext cx="10515600" cy="4680000"/>
          </a:xfrm>
        </p:spPr>
        <p:txBody>
          <a:bodyPr>
            <a:normAutofit/>
          </a:bodyPr>
          <a:lstStyle/>
          <a:p>
            <a:r>
              <a:rPr lang="nl-NL" sz="1400" b="1" dirty="0">
                <a:solidFill>
                  <a:srgbClr val="25944A"/>
                </a:solidFill>
              </a:rPr>
              <a:t>Kinderopvang</a:t>
            </a:r>
            <a:endParaRPr lang="nl-NL" b="1" dirty="0">
              <a:solidFill>
                <a:srgbClr val="25944A"/>
              </a:solidFill>
            </a:endParaRPr>
          </a:p>
          <a:p>
            <a:r>
              <a:rPr lang="nl-NL" b="1" dirty="0"/>
              <a:t>Kinderen</a:t>
            </a:r>
            <a:endParaRPr lang="nl-NL" b="1" dirty="0">
              <a:cs typeface="Calibri"/>
            </a:endParaRPr>
          </a:p>
          <a:p>
            <a:r>
              <a:rPr lang="nl-NL" dirty="0"/>
              <a:t>Wij vinden het belangrijk dat wij niet alleen keuzes maken vóór de kinderen, maar ook mét de kinderen. Daarom vragen onze pedagogisch medewerkers actief aan de kinderen wat zij bijvoorbeeld willen eten, of welke spellen ze gaan doen. Als er nieuw spelmateriaal wordt aangeschaft, wordt de mening van de kinderen gevraagd. De participatie van kinderen in keuzeprocessen wordt gestimuleerd. </a:t>
            </a:r>
            <a:endParaRPr lang="nl-NL" dirty="0">
              <a:cs typeface="Calibri"/>
            </a:endParaRPr>
          </a:p>
          <a:p>
            <a:endParaRPr lang="nl-NL" b="1" dirty="0">
              <a:cs typeface="Calibri" panose="020F0502020204030204"/>
            </a:endParaRPr>
          </a:p>
          <a:p>
            <a:r>
              <a:rPr lang="nl-NL" b="1" dirty="0"/>
              <a:t>Ouders</a:t>
            </a:r>
            <a:endParaRPr lang="nl-NL" b="1" dirty="0">
              <a:cs typeface="Calibri"/>
            </a:endParaRPr>
          </a:p>
          <a:p>
            <a:r>
              <a:rPr lang="nl-NL" dirty="0"/>
              <a:t>Elke locatie heeft een ouderraad die meeleest met beleid en meedenkt in keuzes die gemaakt worden. </a:t>
            </a:r>
            <a:endParaRPr lang="nl-NL" dirty="0">
              <a:cs typeface="Calibri"/>
            </a:endParaRPr>
          </a:p>
          <a:p>
            <a:r>
              <a:rPr lang="nl-NL" dirty="0"/>
              <a:t>Deze ouderraad komt minimaal 3 keer per jaar bijeen, samen met het locatiehoofd. Daarnaast kan de ouderraad zelf initiëren om bijeen te komen om zaken te bespreken.</a:t>
            </a:r>
            <a:endParaRPr lang="nl-NL" dirty="0">
              <a:cs typeface="Calibri"/>
            </a:endParaRPr>
          </a:p>
          <a:p>
            <a:r>
              <a:rPr lang="nl-NL" dirty="0"/>
              <a:t>Deze </a:t>
            </a:r>
            <a:r>
              <a:rPr lang="nl-NL" dirty="0" err="1"/>
              <a:t>infographic</a:t>
            </a:r>
            <a:r>
              <a:rPr lang="nl-NL" dirty="0"/>
              <a:t> is ook door de ouderraad gelezen en goedgekeurd. </a:t>
            </a:r>
            <a:endParaRPr lang="nl-NL" dirty="0">
              <a:cs typeface="Calibri"/>
            </a:endParaRPr>
          </a:p>
          <a:p>
            <a:endParaRPr lang="nl-NL" dirty="0"/>
          </a:p>
          <a:p>
            <a:endParaRPr lang="nl-NL" dirty="0"/>
          </a:p>
          <a:p>
            <a:r>
              <a:rPr lang="nl-NL" sz="1400" b="1" dirty="0">
                <a:solidFill>
                  <a:srgbClr val="25944A"/>
                </a:solidFill>
              </a:rPr>
              <a:t>School</a:t>
            </a:r>
            <a:endParaRPr lang="nl-NL" b="1" dirty="0">
              <a:solidFill>
                <a:srgbClr val="25944A"/>
              </a:solidFill>
            </a:endParaRPr>
          </a:p>
          <a:p>
            <a:r>
              <a:rPr lang="nl-NL" b="1" dirty="0"/>
              <a:t>Kinderen</a:t>
            </a:r>
            <a:endParaRPr lang="nl-NL" b="1" dirty="0">
              <a:cs typeface="Calibri"/>
            </a:endParaRPr>
          </a:p>
          <a:p>
            <a:r>
              <a:rPr lang="nl-NL" dirty="0"/>
              <a:t>Door onze klassengesprekken worden leerlingen betrokken bij het beleid.</a:t>
            </a:r>
            <a:endParaRPr lang="nl-NL" dirty="0">
              <a:ea typeface="Calibri"/>
              <a:cs typeface="Calibri"/>
            </a:endParaRPr>
          </a:p>
          <a:p>
            <a:r>
              <a:rPr lang="nl-NL" dirty="0"/>
              <a:t>Leerlingen van </a:t>
            </a:r>
            <a:r>
              <a:rPr lang="nl-NL"/>
              <a:t>de leerlingenraad </a:t>
            </a:r>
            <a:r>
              <a:rPr lang="nl-NL" dirty="0"/>
              <a:t>hebben bijvoorbeeld meegedacht met het traktatiebeleid. </a:t>
            </a:r>
            <a:endParaRPr lang="nl-NL" dirty="0">
              <a:ea typeface="Calibri"/>
              <a:cs typeface="Calibri"/>
            </a:endParaRPr>
          </a:p>
          <a:p>
            <a:endParaRPr lang="nl-NL" dirty="0">
              <a:ea typeface="Calibri"/>
              <a:cs typeface="Calibri"/>
            </a:endParaRPr>
          </a:p>
          <a:p>
            <a:r>
              <a:rPr lang="nl-NL" b="1" dirty="0"/>
              <a:t>Ouders</a:t>
            </a:r>
            <a:endParaRPr lang="nl-NL" b="1" dirty="0">
              <a:ea typeface="Calibri"/>
              <a:cs typeface="Calibri"/>
            </a:endParaRPr>
          </a:p>
          <a:p>
            <a:r>
              <a:rPr lang="nl-NL" dirty="0"/>
              <a:t>Onze school vindt het belangrijk om duidelijk met ouders te communiceren over de visie, regels en richtlijnen van onze school. Daarbij is het ook van belang dat ouders weten wat er van hen verwacht wordt en wat zij van de organisatie kunnen verwachten. Wij communiceren met ouders via de informatiemarkt, oudergesprekken, informatiegids, nieuwsbrief, website, flyers/posters of sociale media. Ook nieuwe ouders kunnen zich zo inlezen en hierover in gesprek gaan bij de kennismaking. Wij zoeken we elk jaar naar creatieve manieren om ouders te informeren, te betrekken en met hen te evalueren.</a:t>
            </a:r>
            <a:endParaRPr lang="nl-NL" dirty="0">
              <a:ea typeface="Calibri"/>
              <a:cs typeface="Calibri"/>
            </a:endParaRPr>
          </a:p>
          <a:p>
            <a:endParaRPr lang="nl-NL" dirty="0">
              <a:ea typeface="Calibri"/>
              <a:cs typeface="Calibri"/>
            </a:endParaRPr>
          </a:p>
          <a:p>
            <a:r>
              <a:rPr lang="nl-NL" dirty="0"/>
              <a:t>De inbreng van ouders is met betrekking tot voeding en beweging een belangrijke factor in het beleid. Het voeding- en bewegingsbeleid is voorgelegd aan de (G)MR- en of ouderraad. Door het beleid voor te leggen aan de (G)MR- en of ouderraad zijn we nagegaan of het beleid in overeenstemming is met de visie van ouders en aansluit bij de behoeften van de ouders.</a:t>
            </a:r>
            <a:endParaRPr lang="nl-NL" dirty="0">
              <a:ea typeface="Calibri"/>
              <a:cs typeface="Calibri"/>
            </a:endParaRPr>
          </a:p>
          <a:p>
            <a:endParaRPr lang="nl-NL" dirty="0">
              <a:ea typeface="Calibri"/>
              <a:cs typeface="Calibri"/>
            </a:endParaRPr>
          </a:p>
          <a:p>
            <a:r>
              <a:rPr lang="nl-NL" dirty="0"/>
              <a:t>Wij betrekken ouders op de volgende manier:</a:t>
            </a:r>
            <a:endParaRPr lang="nl-NL" dirty="0">
              <a:ea typeface="Calibri"/>
              <a:cs typeface="Calibri"/>
            </a:endParaRPr>
          </a:p>
          <a:p>
            <a:r>
              <a:rPr lang="nl-NL" u="sng" dirty="0"/>
              <a:t>Ouderraad</a:t>
            </a:r>
            <a:endParaRPr lang="nl-NL" u="sng" dirty="0">
              <a:ea typeface="Calibri"/>
              <a:cs typeface="Calibri"/>
            </a:endParaRPr>
          </a:p>
          <a:p>
            <a:r>
              <a:rPr lang="nl-NL" dirty="0"/>
              <a:t>Sportactiviteiten en uitstapjes worden georganiseerd in samenwerking met de Ouderraad. Er is een Sportdagcommissie. Bij veel evenementen wordt een ontbijt of lunch georganiseerd. Gezond eten is dan een gespreksonderwerp.</a:t>
            </a:r>
            <a:endParaRPr lang="nl-NL" dirty="0">
              <a:ea typeface="Calibri"/>
              <a:cs typeface="Calibri"/>
            </a:endParaRPr>
          </a:p>
          <a:p>
            <a:endParaRPr lang="nl-NL" dirty="0">
              <a:ea typeface="Calibri"/>
              <a:cs typeface="Calibri"/>
            </a:endParaRPr>
          </a:p>
          <a:p>
            <a:r>
              <a:rPr lang="nl-NL" u="sng" dirty="0"/>
              <a:t>Medezeggenschapsraad</a:t>
            </a:r>
            <a:endParaRPr lang="nl-NL" u="sng" dirty="0">
              <a:ea typeface="Calibri"/>
              <a:cs typeface="Calibri"/>
            </a:endParaRPr>
          </a:p>
          <a:p>
            <a:r>
              <a:rPr lang="nl-NL" dirty="0"/>
              <a:t>Beleidskwesties worden voorgelegd aan en vastgesteld in de Medezeggenschapsraad.</a:t>
            </a:r>
            <a:endParaRPr lang="nl-NL" dirty="0">
              <a:ea typeface="Calibri"/>
              <a:cs typeface="Calibri"/>
            </a:endParaRPr>
          </a:p>
          <a:p>
            <a:endParaRPr lang="nl-NL" dirty="0">
              <a:ea typeface="Calibri"/>
              <a:cs typeface="Calibri"/>
            </a:endParaRPr>
          </a:p>
          <a:p>
            <a:r>
              <a:rPr lang="nl-NL" u="sng" dirty="0"/>
              <a:t>In gesprek</a:t>
            </a:r>
            <a:endParaRPr lang="nl-NL" u="sng" dirty="0">
              <a:cs typeface="Calibri"/>
            </a:endParaRPr>
          </a:p>
          <a:p>
            <a:r>
              <a:rPr lang="nl-NL" dirty="0"/>
              <a:t>Ouders die mee willen denken met activiteiten en beleidskwesties kunnen hierover altijd een afspraak maken met de directie.</a:t>
            </a:r>
            <a:endParaRPr lang="nl-NL" dirty="0">
              <a:cs typeface="Calibri"/>
            </a:endParaRPr>
          </a:p>
        </p:txBody>
      </p:sp>
    </p:spTree>
    <p:extLst>
      <p:ext uri="{BB962C8B-B14F-4D97-AF65-F5344CB8AC3E}">
        <p14:creationId xmlns:p14="http://schemas.microsoft.com/office/powerpoint/2010/main" val="1945024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Actief transport</a:t>
            </a:r>
          </a:p>
        </p:txBody>
      </p:sp>
      <p:sp>
        <p:nvSpPr>
          <p:cNvPr id="5" name="Tijdelijke aanduiding voor inhoud 4"/>
          <p:cNvSpPr>
            <a:spLocks noGrp="1"/>
          </p:cNvSpPr>
          <p:nvPr>
            <p:ph idx="1"/>
          </p:nvPr>
        </p:nvSpPr>
        <p:spPr>
          <a:xfrm>
            <a:off x="3714222" y="1292469"/>
            <a:ext cx="7639578" cy="4908331"/>
          </a:xfrm>
        </p:spPr>
        <p:txBody>
          <a:bodyPr/>
          <a:lstStyle/>
          <a:p>
            <a:pPr algn="l"/>
            <a:endParaRPr lang="nl-NL">
              <a:solidFill>
                <a:srgbClr val="FF0000"/>
              </a:solidFill>
              <a:cs typeface="Calibri"/>
            </a:endParaRPr>
          </a:p>
          <a:p>
            <a:pPr algn="l"/>
            <a:endParaRPr lang="nl-NL">
              <a:solidFill>
                <a:schemeClr val="accent6">
                  <a:lumMod val="50000"/>
                </a:schemeClr>
              </a:solidFill>
              <a:cs typeface="Calibri"/>
            </a:endParaRPr>
          </a:p>
          <a:p>
            <a:pPr algn="l"/>
            <a:r>
              <a:rPr lang="nl-NL">
                <a:solidFill>
                  <a:schemeClr val="accent6">
                    <a:lumMod val="50000"/>
                  </a:schemeClr>
                </a:solidFill>
                <a:cs typeface="Calibri"/>
              </a:rPr>
              <a:t>Als school stimuleren wij leerlingen (indien mogelijk) om met een actief vervoermiddel naar school te komen (lopend, fietsend, skatend, steppend). Dit doen we onder andere door beperkte</a:t>
            </a:r>
            <a:r>
              <a:rPr lang="nl-NL">
                <a:solidFill>
                  <a:schemeClr val="accent6">
                    <a:lumMod val="50000"/>
                  </a:schemeClr>
                </a:solidFill>
                <a:ea typeface="+mn-lt"/>
                <a:cs typeface="+mn-lt"/>
              </a:rPr>
              <a:t> parkeermogelijkheden, geen afzetplek voor  de deur (tijdens start en afsluiting schooldag) maar parkeerplek op loopafstand van de ingang van het IKC. </a:t>
            </a:r>
          </a:p>
          <a:p>
            <a:pPr algn="l"/>
            <a:endParaRPr lang="nl-NL">
              <a:solidFill>
                <a:schemeClr val="accent6">
                  <a:lumMod val="50000"/>
                </a:schemeClr>
              </a:solidFill>
              <a:cs typeface="Calibri"/>
            </a:endParaRPr>
          </a:p>
          <a:p>
            <a:pPr algn="l"/>
            <a:endParaRPr lang="nl-NL">
              <a:solidFill>
                <a:schemeClr val="accent6">
                  <a:lumMod val="50000"/>
                </a:schemeClr>
              </a:solidFill>
              <a:cs typeface="Calibri"/>
            </a:endParaRPr>
          </a:p>
          <a:p>
            <a:pPr algn="l"/>
            <a:r>
              <a:rPr lang="nl-NL">
                <a:solidFill>
                  <a:schemeClr val="accent6">
                    <a:lumMod val="50000"/>
                  </a:schemeClr>
                </a:solidFill>
                <a:cs typeface="Calibri"/>
              </a:rPr>
              <a:t>Door middel van de nieuwsbrief, website en blogs stimuleren we ouders regelmatig om een gezonde keuze te maken als het gaat om de reis naar en van school.</a:t>
            </a:r>
          </a:p>
          <a:p>
            <a:pPr algn="l"/>
            <a:endParaRPr lang="nl-NL">
              <a:solidFill>
                <a:schemeClr val="accent6">
                  <a:lumMod val="50000"/>
                </a:schemeClr>
              </a:solidFill>
              <a:cs typeface="Calibri"/>
            </a:endParaRPr>
          </a:p>
          <a:p>
            <a:pPr algn="l"/>
            <a:r>
              <a:rPr lang="nl-NL">
                <a:solidFill>
                  <a:schemeClr val="accent6">
                    <a:lumMod val="50000"/>
                  </a:schemeClr>
                </a:solidFill>
                <a:cs typeface="Calibri"/>
              </a:rPr>
              <a:t>We geven in de groepen 3 t/m 8 structureel verkeerslessen (VVN, School op Seef, theoretisch en praktisch verkeersexamen, dodehoek lessen).</a:t>
            </a:r>
          </a:p>
          <a:p>
            <a:pPr algn="l"/>
            <a:endParaRPr lang="nl-NL">
              <a:solidFill>
                <a:schemeClr val="accent6">
                  <a:lumMod val="50000"/>
                </a:schemeClr>
              </a:solidFill>
              <a:cs typeface="Calibri"/>
            </a:endParaRPr>
          </a:p>
          <a:p>
            <a:endParaRPr lang="nl-NL">
              <a:solidFill>
                <a:srgbClr val="FF0000"/>
              </a:solidFill>
              <a:cs typeface="Calibri" panose="020F0502020204030204"/>
            </a:endParaRPr>
          </a:p>
          <a:p>
            <a:endParaRPr lang="nl-NL">
              <a:cs typeface="Calibri" panose="020F0502020204030204"/>
            </a:endParaRPr>
          </a:p>
        </p:txBody>
      </p:sp>
      <p:pic>
        <p:nvPicPr>
          <p:cNvPr id="6" name="Afbeelding 5">
            <a:extLst>
              <a:ext uri="{FF2B5EF4-FFF2-40B4-BE49-F238E27FC236}">
                <a16:creationId xmlns:a16="http://schemas.microsoft.com/office/drawing/2014/main" id="{CE4492EA-DC0D-2F43-B5B9-946FA19EC216}"/>
              </a:ext>
            </a:extLst>
          </p:cNvPr>
          <p:cNvPicPr>
            <a:picLocks noChangeAspect="1"/>
          </p:cNvPicPr>
          <p:nvPr/>
        </p:nvPicPr>
        <p:blipFill>
          <a:blip r:embed="rId2"/>
          <a:srcRect/>
          <a:stretch/>
        </p:blipFill>
        <p:spPr>
          <a:xfrm rot="-300000">
            <a:off x="525790" y="3085989"/>
            <a:ext cx="1993320" cy="1972980"/>
          </a:xfrm>
          <a:prstGeom prst="rect">
            <a:avLst/>
          </a:prstGeom>
        </p:spPr>
      </p:pic>
    </p:spTree>
    <p:extLst>
      <p:ext uri="{BB962C8B-B14F-4D97-AF65-F5344CB8AC3E}">
        <p14:creationId xmlns:p14="http://schemas.microsoft.com/office/powerpoint/2010/main" val="5973214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EEAB8"/>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2C63567-9A18-430B-817B-152D609F57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564019" y="554009"/>
            <a:ext cx="4789763" cy="1662878"/>
          </a:xfrm>
          <a:solidFill>
            <a:srgbClr val="DEEAB8"/>
          </a:solidFill>
        </p:spPr>
        <p:txBody>
          <a:bodyPr>
            <a:normAutofit/>
          </a:bodyPr>
          <a:lstStyle/>
          <a:p>
            <a:r>
              <a:rPr lang="nl-NL" sz="4000"/>
              <a:t>Schoolomgeving</a:t>
            </a:r>
          </a:p>
        </p:txBody>
      </p:sp>
      <p:pic>
        <p:nvPicPr>
          <p:cNvPr id="9" name="Afbeelding 8" descr="Afbeelding met buitenshuis, hemel, boom, straat&#10;&#10;Automatisch gegenereerde beschrijving">
            <a:extLst>
              <a:ext uri="{FF2B5EF4-FFF2-40B4-BE49-F238E27FC236}">
                <a16:creationId xmlns:a16="http://schemas.microsoft.com/office/drawing/2014/main" id="{FE718AB3-62EC-23C6-B9BA-B6C7A6011484}"/>
              </a:ext>
            </a:extLst>
          </p:cNvPr>
          <p:cNvPicPr>
            <a:picLocks noChangeAspect="1"/>
          </p:cNvPicPr>
          <p:nvPr/>
        </p:nvPicPr>
        <p:blipFill rotWithShape="1">
          <a:blip r:embed="rId2"/>
          <a:srcRect r="2275" b="-4"/>
          <a:stretch/>
        </p:blipFill>
        <p:spPr>
          <a:xfrm rot="5400000">
            <a:off x="-454884" y="454884"/>
            <a:ext cx="3912891" cy="3003123"/>
          </a:xfrm>
          <a:prstGeom prst="rect">
            <a:avLst/>
          </a:prstGeom>
        </p:spPr>
      </p:pic>
      <p:pic>
        <p:nvPicPr>
          <p:cNvPr id="5" name="Afbeelding 4" descr="Afbeelding met buitenshuis, grond, hemel, boom&#10;&#10;Automatisch gegenereerde beschrijving">
            <a:extLst>
              <a:ext uri="{FF2B5EF4-FFF2-40B4-BE49-F238E27FC236}">
                <a16:creationId xmlns:a16="http://schemas.microsoft.com/office/drawing/2014/main" id="{D1700D60-1118-159F-519F-BE3BCE31B381}"/>
              </a:ext>
            </a:extLst>
          </p:cNvPr>
          <p:cNvPicPr>
            <a:picLocks noChangeAspect="1"/>
          </p:cNvPicPr>
          <p:nvPr/>
        </p:nvPicPr>
        <p:blipFill rotWithShape="1">
          <a:blip r:embed="rId3"/>
          <a:srcRect r="3" b="1723"/>
          <a:stretch/>
        </p:blipFill>
        <p:spPr>
          <a:xfrm>
            <a:off x="3180257" y="10"/>
            <a:ext cx="3016307" cy="2223328"/>
          </a:xfrm>
          <a:prstGeom prst="rect">
            <a:avLst/>
          </a:prstGeom>
        </p:spPr>
      </p:pic>
      <p:pic>
        <p:nvPicPr>
          <p:cNvPr id="7" name="Afbeelding 6" descr="Afbeelding met buitenshuis, boom, grond, hek&#10;&#10;Automatisch gegenereerde beschrijving">
            <a:extLst>
              <a:ext uri="{FF2B5EF4-FFF2-40B4-BE49-F238E27FC236}">
                <a16:creationId xmlns:a16="http://schemas.microsoft.com/office/drawing/2014/main" id="{AD25D0BA-D605-957A-2EC1-6B9C2CDD954E}"/>
              </a:ext>
            </a:extLst>
          </p:cNvPr>
          <p:cNvPicPr>
            <a:picLocks noChangeAspect="1"/>
          </p:cNvPicPr>
          <p:nvPr/>
        </p:nvPicPr>
        <p:blipFill rotWithShape="1">
          <a:blip r:embed="rId4"/>
          <a:srcRect l="15921" r="3001"/>
          <a:stretch/>
        </p:blipFill>
        <p:spPr>
          <a:xfrm>
            <a:off x="-1" y="4079988"/>
            <a:ext cx="3003123" cy="2778013"/>
          </a:xfrm>
          <a:prstGeom prst="rect">
            <a:avLst/>
          </a:prstGeom>
        </p:spPr>
      </p:pic>
      <p:pic>
        <p:nvPicPr>
          <p:cNvPr id="13" name="Afbeelding 12" descr="Afbeelding met buitenshuis, grond, boom, plant&#10;&#10;Automatisch gegenereerde beschrijving">
            <a:extLst>
              <a:ext uri="{FF2B5EF4-FFF2-40B4-BE49-F238E27FC236}">
                <a16:creationId xmlns:a16="http://schemas.microsoft.com/office/drawing/2014/main" id="{540957FA-A34B-ED3D-76A8-BBF30E58B396}"/>
              </a:ext>
            </a:extLst>
          </p:cNvPr>
          <p:cNvPicPr>
            <a:picLocks noChangeAspect="1"/>
          </p:cNvPicPr>
          <p:nvPr/>
        </p:nvPicPr>
        <p:blipFill rotWithShape="1">
          <a:blip r:embed="rId5"/>
          <a:srcRect r="3" b="9149"/>
          <a:stretch/>
        </p:blipFill>
        <p:spPr>
          <a:xfrm>
            <a:off x="3180256" y="2395057"/>
            <a:ext cx="3016307" cy="2055326"/>
          </a:xfrm>
          <a:prstGeom prst="rect">
            <a:avLst/>
          </a:prstGeom>
        </p:spPr>
      </p:pic>
      <p:pic>
        <p:nvPicPr>
          <p:cNvPr id="11" name="Afbeelding 10" descr="Afbeelding met buitenshuis, hemel, grond, gebouw&#10;&#10;Automatisch gegenereerde beschrijving">
            <a:extLst>
              <a:ext uri="{FF2B5EF4-FFF2-40B4-BE49-F238E27FC236}">
                <a16:creationId xmlns:a16="http://schemas.microsoft.com/office/drawing/2014/main" id="{08C6C0E8-3684-28A5-AAC0-23AFA7BC8AE7}"/>
              </a:ext>
            </a:extLst>
          </p:cNvPr>
          <p:cNvPicPr>
            <a:picLocks noChangeAspect="1"/>
          </p:cNvPicPr>
          <p:nvPr/>
        </p:nvPicPr>
        <p:blipFill rotWithShape="1">
          <a:blip r:embed="rId6"/>
          <a:srcRect r="3" b="1482"/>
          <a:stretch/>
        </p:blipFill>
        <p:spPr>
          <a:xfrm>
            <a:off x="3180257" y="4629236"/>
            <a:ext cx="3016307" cy="2228765"/>
          </a:xfrm>
          <a:prstGeom prst="rect">
            <a:avLst/>
          </a:prstGeom>
        </p:spPr>
      </p:pic>
      <p:sp>
        <p:nvSpPr>
          <p:cNvPr id="3" name="Tijdelijke aanduiding voor inhoud 2"/>
          <p:cNvSpPr>
            <a:spLocks noGrp="1"/>
          </p:cNvSpPr>
          <p:nvPr>
            <p:ph idx="1"/>
          </p:nvPr>
        </p:nvSpPr>
        <p:spPr>
          <a:xfrm>
            <a:off x="6564019" y="2412009"/>
            <a:ext cx="4789763" cy="3713895"/>
          </a:xfrm>
        </p:spPr>
        <p:txBody>
          <a:bodyPr>
            <a:normAutofit/>
          </a:bodyPr>
          <a:lstStyle/>
          <a:p>
            <a:pPr>
              <a:lnSpc>
                <a:spcPct val="90000"/>
              </a:lnSpc>
              <a:spcAft>
                <a:spcPts val="600"/>
              </a:spcAft>
            </a:pPr>
            <a:r>
              <a:rPr lang="nl-NL" sz="1300" dirty="0"/>
              <a:t>Wij vinden het belangrijk dat ook binnen het schoolgebouw aandacht is voor het stimuleren van bewegen en gezond eten. </a:t>
            </a:r>
          </a:p>
          <a:p>
            <a:pPr>
              <a:lnSpc>
                <a:spcPct val="90000"/>
              </a:lnSpc>
              <a:spcAft>
                <a:spcPts val="600"/>
              </a:spcAft>
            </a:pPr>
            <a:r>
              <a:rPr lang="nl-NL" sz="1300" dirty="0"/>
              <a:t>Hoewel het schoolgebouw een lift heeft, gaan leerlingen met de trap naar boven en beneden (tenzij een lichamelijke beperking het niet mogelijk maakt om trap te lopen).</a:t>
            </a:r>
            <a:endParaRPr lang="nl-NL" sz="1300" dirty="0">
              <a:cs typeface="Calibri"/>
            </a:endParaRPr>
          </a:p>
          <a:p>
            <a:pPr>
              <a:lnSpc>
                <a:spcPct val="90000"/>
              </a:lnSpc>
              <a:spcAft>
                <a:spcPts val="600"/>
              </a:spcAft>
            </a:pPr>
            <a:r>
              <a:rPr lang="nl-NL" sz="1300" dirty="0"/>
              <a:t>Er is een moestuin, waarin de kinderen van groep 6 wekelijks aan het werk zijn.</a:t>
            </a:r>
            <a:endParaRPr lang="nl-NL" sz="1300" dirty="0">
              <a:cs typeface="Calibri"/>
            </a:endParaRPr>
          </a:p>
          <a:p>
            <a:pPr>
              <a:lnSpc>
                <a:spcPct val="90000"/>
              </a:lnSpc>
              <a:spcAft>
                <a:spcPts val="600"/>
              </a:spcAft>
            </a:pPr>
            <a:r>
              <a:rPr lang="nl-NL" sz="1300" dirty="0"/>
              <a:t>Wij hebben een uitdagend plein, waar op veel manieren bewogen en gespeeld kan worden. De kinderen helpen bij het onderhoud van het plein.</a:t>
            </a:r>
            <a:endParaRPr lang="nl-NL" sz="1300" dirty="0">
              <a:cs typeface="Calibri"/>
            </a:endParaRPr>
          </a:p>
          <a:p>
            <a:pPr>
              <a:lnSpc>
                <a:spcPct val="90000"/>
              </a:lnSpc>
              <a:spcAft>
                <a:spcPts val="600"/>
              </a:spcAft>
            </a:pPr>
            <a:r>
              <a:rPr lang="nl-NL" sz="1300" dirty="0">
                <a:cs typeface="Calibri"/>
              </a:rPr>
              <a:t>Wij vinden het belangrijk dat ook binnen en buiten het schoolgebouw aandacht is voor gezondheid.</a:t>
            </a:r>
          </a:p>
          <a:p>
            <a:pPr>
              <a:lnSpc>
                <a:spcPct val="90000"/>
              </a:lnSpc>
              <a:spcAft>
                <a:spcPts val="600"/>
              </a:spcAft>
            </a:pPr>
            <a:endParaRPr lang="nl-NL" sz="1300">
              <a:cs typeface="Calibri"/>
            </a:endParaRPr>
          </a:p>
          <a:p>
            <a:pPr>
              <a:lnSpc>
                <a:spcPct val="90000"/>
              </a:lnSpc>
              <a:spcAft>
                <a:spcPts val="600"/>
              </a:spcAft>
            </a:pPr>
            <a:endParaRPr lang="nl-NL" sz="1300">
              <a:cs typeface="Calibri"/>
            </a:endParaRPr>
          </a:p>
        </p:txBody>
      </p:sp>
    </p:spTree>
    <p:extLst>
      <p:ext uri="{BB962C8B-B14F-4D97-AF65-F5344CB8AC3E}">
        <p14:creationId xmlns:p14="http://schemas.microsoft.com/office/powerpoint/2010/main" val="10973462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err="1">
                <a:latin typeface="Segoe Print"/>
              </a:rPr>
              <a:t>Monkey</a:t>
            </a:r>
            <a:r>
              <a:rPr lang="nl-NL">
                <a:latin typeface="Segoe Print"/>
              </a:rPr>
              <a:t> moves</a:t>
            </a:r>
            <a:endParaRPr lang="nl-NL"/>
          </a:p>
        </p:txBody>
      </p:sp>
      <p:sp>
        <p:nvSpPr>
          <p:cNvPr id="3" name="Tijdelijke aanduiding voor inhoud 2"/>
          <p:cNvSpPr>
            <a:spLocks noGrp="1"/>
          </p:cNvSpPr>
          <p:nvPr>
            <p:ph idx="1"/>
          </p:nvPr>
        </p:nvSpPr>
        <p:spPr>
          <a:xfrm>
            <a:off x="4375580" y="2272146"/>
            <a:ext cx="6978220" cy="4140334"/>
          </a:xfrm>
        </p:spPr>
        <p:txBody>
          <a:bodyPr>
            <a:normAutofit/>
          </a:bodyPr>
          <a:lstStyle/>
          <a:p>
            <a:r>
              <a:rPr lang="nl-NL" b="1"/>
              <a:t>Ondersteuning bij het jonge kind</a:t>
            </a:r>
          </a:p>
          <a:p>
            <a:r>
              <a:rPr lang="nl-NL"/>
              <a:t>In de leeftijdsperiode van 2 tot en met 6 jaar vindt bij kinderen de grootste ontwikkeling van de motoriek plaats. In deze periode komen verbindingen en vertakkingen van de hersencellen tot stand. De snelheid in geleiding van prikkels van spieren naar hersenen en omgekeerd, neemt toe. Er ontwikkelt zich een verfijnde samenwerking tussen het gezichtszintuig, evenwichtszintuig en de sensoren in de spieren, pezen en gewrichten enerzijds en het zenuwstelsel anderzijds. Een goed motorisch fundament is van sterke invloed op de fysieke en mentale gesteldheid. Het is dan ook belangrijk om hierop in te spelen. </a:t>
            </a:r>
            <a:endParaRPr lang="nl-NL">
              <a:cs typeface="Calibri"/>
            </a:endParaRPr>
          </a:p>
          <a:p>
            <a:r>
              <a:rPr lang="nl-NL"/>
              <a:t>Daarnaast is bewegen voor het jonge kind van groot belang om overgewicht tegen te gaan. Zodra het kind goed kan lopen zijn speelse manieren van bewegen noodzakelijk. </a:t>
            </a:r>
            <a:endParaRPr lang="nl-NL">
              <a:cs typeface="Calibri"/>
            </a:endParaRPr>
          </a:p>
          <a:p>
            <a:endParaRPr lang="nl-NL"/>
          </a:p>
          <a:p>
            <a:r>
              <a:rPr lang="nl-NL"/>
              <a:t>In de kinderopvang wordt o.a. gebruik gemaakt van de methodiek </a:t>
            </a:r>
            <a:r>
              <a:rPr lang="nl-NL" err="1"/>
              <a:t>Monkey</a:t>
            </a:r>
            <a:r>
              <a:rPr lang="nl-NL"/>
              <a:t> Moves, in het basisonderwijs krijgen kinderen dagelijks bewegingslessen waarin activiteiten zitten die de ontwikkeling van bovenstaande gebieden ondersteunen. De ideeën komen uit de methodiek “Bewegingsonderwijs in het speellokaal”.</a:t>
            </a:r>
          </a:p>
          <a:p>
            <a:endParaRPr lang="nl-NL"/>
          </a:p>
        </p:txBody>
      </p:sp>
      <p:pic>
        <p:nvPicPr>
          <p:cNvPr id="4" name="Afbeelding 3">
            <a:extLst>
              <a:ext uri="{FF2B5EF4-FFF2-40B4-BE49-F238E27FC236}">
                <a16:creationId xmlns:a16="http://schemas.microsoft.com/office/drawing/2014/main" id="{E1320FE0-BA4D-5662-4E46-CF620350A753}"/>
              </a:ext>
            </a:extLst>
          </p:cNvPr>
          <p:cNvPicPr>
            <a:picLocks noChangeAspect="1"/>
          </p:cNvPicPr>
          <p:nvPr/>
        </p:nvPicPr>
        <p:blipFill>
          <a:blip r:embed="rId2"/>
          <a:stretch>
            <a:fillRect/>
          </a:stretch>
        </p:blipFill>
        <p:spPr>
          <a:xfrm>
            <a:off x="317339" y="2176040"/>
            <a:ext cx="2866000" cy="2866000"/>
          </a:xfrm>
          <a:prstGeom prst="rect">
            <a:avLst/>
          </a:prstGeom>
        </p:spPr>
      </p:pic>
    </p:spTree>
    <p:extLst>
      <p:ext uri="{BB962C8B-B14F-4D97-AF65-F5344CB8AC3E}">
        <p14:creationId xmlns:p14="http://schemas.microsoft.com/office/powerpoint/2010/main" val="36130188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Afspraken en voorbeeldfunctie</a:t>
            </a:r>
          </a:p>
        </p:txBody>
      </p:sp>
      <p:sp>
        <p:nvSpPr>
          <p:cNvPr id="5" name="Tijdelijke aanduiding voor inhoud 4"/>
          <p:cNvSpPr>
            <a:spLocks noGrp="1"/>
          </p:cNvSpPr>
          <p:nvPr>
            <p:ph idx="1"/>
          </p:nvPr>
        </p:nvSpPr>
        <p:spPr/>
        <p:txBody>
          <a:bodyPr/>
          <a:lstStyle/>
          <a:p>
            <a:r>
              <a:rPr lang="nl-NL" sz="1400" b="1" dirty="0">
                <a:solidFill>
                  <a:srgbClr val="25944A"/>
                </a:solidFill>
              </a:rPr>
              <a:t>Kinderopvang</a:t>
            </a:r>
            <a:endParaRPr lang="nl-NL" dirty="0"/>
          </a:p>
          <a:p>
            <a:r>
              <a:rPr lang="nl-NL" b="1" dirty="0"/>
              <a:t>Voorbeeldfunctie pedagogisch medewerkers</a:t>
            </a:r>
            <a:endParaRPr lang="nl-NL" b="1" dirty="0">
              <a:cs typeface="Calibri"/>
            </a:endParaRPr>
          </a:p>
          <a:p>
            <a:r>
              <a:rPr lang="nl-NL" dirty="0"/>
              <a:t>Wij geloven dat onze pedagogisch medewerkers een voorbeeldfunctie hebben richting onze kinderen en hun ouders. Het voedings- en beweegbeleid wordt door alle medewerkers uitgedragen.</a:t>
            </a:r>
            <a:endParaRPr lang="nl-NL" dirty="0">
              <a:ea typeface="Calibri"/>
              <a:cs typeface="Calibri"/>
            </a:endParaRPr>
          </a:p>
          <a:p>
            <a:endParaRPr lang="nl-NL">
              <a:ea typeface="Calibri"/>
              <a:cs typeface="Calibri"/>
            </a:endParaRPr>
          </a:p>
          <a:p>
            <a:r>
              <a:rPr lang="nl-NL" dirty="0"/>
              <a:t>Een concrete uitwerking van deze voorbeeldfunctie is bijvoorbeeld dat de pedagogisch medewerkers zoveel mogelijk samen eten met de kinderen. Daarnaast zijn de pedagogisch medewerkers zelf ook actief tijdens de dag en gaan zij mee naar buiten en spelen zij samen met de kinderen. </a:t>
            </a:r>
            <a:endParaRPr lang="nl-NL" b="1" dirty="0">
              <a:solidFill>
                <a:srgbClr val="25944A"/>
              </a:solidFill>
            </a:endParaRPr>
          </a:p>
          <a:p>
            <a:pPr>
              <a:lnSpc>
                <a:spcPts val="1800"/>
              </a:lnSpc>
            </a:pPr>
            <a:endParaRPr lang="nl-NL" sz="1400" b="1">
              <a:solidFill>
                <a:srgbClr val="25944A"/>
              </a:solidFill>
              <a:cs typeface="Calibri" panose="020F0502020204030204"/>
            </a:endParaRPr>
          </a:p>
          <a:p>
            <a:r>
              <a:rPr lang="nl-NL" sz="1400" b="1" dirty="0">
                <a:solidFill>
                  <a:srgbClr val="25944A"/>
                </a:solidFill>
              </a:rPr>
              <a:t>School</a:t>
            </a:r>
            <a:endParaRPr lang="nl-NL" sz="1400" b="1" dirty="0"/>
          </a:p>
          <a:p>
            <a:r>
              <a:rPr lang="nl-NL" b="1" dirty="0"/>
              <a:t>Voorbeeldfunctie</a:t>
            </a:r>
            <a:endParaRPr lang="nl-NL" b="1" dirty="0">
              <a:cs typeface="Calibri"/>
            </a:endParaRPr>
          </a:p>
          <a:p>
            <a:r>
              <a:rPr lang="nl-NL" dirty="0"/>
              <a:t>Het voeding- en beweegbeleid wordt door alle leerkrachten op onze school uitgedragen. Onze school heeft twee Gezonde School- coördinatoren. Zij zijn het aanspreekpunt omtrent dit beleid voor zowel de leerkrachten, ouders en de leerlingen. Onze Gezonde Schoolcoördinator evalueert jaarlijks het beleid met de leerkrachten middels een vragenlijst. Op basis van uitkomsten wordt beleid indien nodig aangepast.</a:t>
            </a:r>
            <a:endParaRPr lang="nl-NL" dirty="0">
              <a:cs typeface="Calibri"/>
            </a:endParaRPr>
          </a:p>
          <a:p>
            <a:r>
              <a:rPr lang="nl-NL" dirty="0"/>
              <a:t>Ook wordt het beleid met leerlingen en MR geëvalueerd. Zie hiervoor ‘</a:t>
            </a:r>
            <a:r>
              <a:rPr lang="nl-NL" dirty="0">
                <a:hlinkClick r:id="rId2" action="ppaction://hlinksldjump"/>
              </a:rPr>
              <a:t>Kind- en ouderparticipatie</a:t>
            </a:r>
            <a:r>
              <a:rPr lang="nl-NL" dirty="0"/>
              <a:t>’.</a:t>
            </a:r>
            <a:endParaRPr lang="nl-NL" dirty="0">
              <a:ea typeface="Calibri"/>
              <a:cs typeface="Calibri"/>
            </a:endParaRPr>
          </a:p>
          <a:p>
            <a:endParaRPr lang="nl-NL"/>
          </a:p>
          <a:p>
            <a:r>
              <a:rPr lang="nl-NL" dirty="0"/>
              <a:t>Voor onze leerkrachten gelden dezelfde richtlijnen als voor de leerlingen. Zij geven gedurende de schooldag het goede voorbeeld en dragen dit ook actief uit naar de leerlingen. </a:t>
            </a:r>
            <a:endParaRPr lang="nl-NL" dirty="0">
              <a:cs typeface="Calibri"/>
            </a:endParaRPr>
          </a:p>
          <a:p>
            <a:r>
              <a:rPr lang="nl-NL" dirty="0"/>
              <a:t>Leerlingen worden gestimuleerd en gemotiveerd om gezonde keuzes te maken middels de methode Smaaklessen en in gesprekken tijdens de (korte) pauzes. </a:t>
            </a:r>
            <a:endParaRPr lang="nl-NL" dirty="0">
              <a:cs typeface="Calibri"/>
            </a:endParaRPr>
          </a:p>
          <a:p>
            <a:endParaRPr lang="nl-NL"/>
          </a:p>
          <a:p>
            <a:r>
              <a:rPr lang="nl-NL" dirty="0"/>
              <a:t>Ook worden onze leerlingen gestimuleerd en gemotiveerd om te bewegen tijdens de gymlessen, buitenspelen, bewegend leren en </a:t>
            </a:r>
            <a:r>
              <a:rPr lang="nl-NL" dirty="0" err="1"/>
              <a:t>energizers</a:t>
            </a:r>
            <a:r>
              <a:rPr lang="nl-NL" dirty="0"/>
              <a:t>. </a:t>
            </a:r>
            <a:endParaRPr lang="nl-NL" dirty="0">
              <a:ea typeface="Calibri"/>
              <a:cs typeface="Calibri"/>
            </a:endParaRPr>
          </a:p>
          <a:p>
            <a:endParaRPr lang="nl-NL"/>
          </a:p>
          <a:p>
            <a:r>
              <a:rPr lang="nl-NL" dirty="0"/>
              <a:t>Wij handhaven op de volgende manier: </a:t>
            </a:r>
            <a:br>
              <a:rPr lang="nl-NL" dirty="0"/>
            </a:br>
            <a:r>
              <a:rPr lang="nl-NL" dirty="0"/>
              <a:t>Wanneer het de leerkracht opvalt dat een leerling bij herhaling minder gezond eten of drinken meeneemt, neemt de leerkracht contact op met de ouders om zodoende uitleg te kunnen geven aan de ouders van wat er verwacht wordt. </a:t>
            </a:r>
            <a:endParaRPr lang="nl-NL" dirty="0">
              <a:cs typeface="Calibri"/>
            </a:endParaRPr>
          </a:p>
          <a:p>
            <a:endParaRPr lang="nl-NL"/>
          </a:p>
        </p:txBody>
      </p:sp>
    </p:spTree>
    <p:extLst>
      <p:ext uri="{BB962C8B-B14F-4D97-AF65-F5344CB8AC3E}">
        <p14:creationId xmlns:p14="http://schemas.microsoft.com/office/powerpoint/2010/main" val="38826504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latin typeface="Segoe Print"/>
              </a:rPr>
              <a:t>Theoretische onderbouwing 1/2</a:t>
            </a:r>
            <a:endParaRPr lang="nl-NL"/>
          </a:p>
        </p:txBody>
      </p:sp>
      <p:sp>
        <p:nvSpPr>
          <p:cNvPr id="5" name="Tijdelijke aanduiding voor inhoud 4"/>
          <p:cNvSpPr>
            <a:spLocks noGrp="1"/>
          </p:cNvSpPr>
          <p:nvPr>
            <p:ph idx="1"/>
          </p:nvPr>
        </p:nvSpPr>
        <p:spPr/>
        <p:txBody>
          <a:bodyPr>
            <a:normAutofit/>
          </a:bodyPr>
          <a:lstStyle/>
          <a:p>
            <a:r>
              <a:rPr lang="nl-NL" sz="1400" b="1" dirty="0">
                <a:solidFill>
                  <a:srgbClr val="25944A"/>
                </a:solidFill>
              </a:rPr>
              <a:t>Waarom besteden wij aandacht aan Voeding en Bewegen?</a:t>
            </a:r>
            <a:endParaRPr lang="nl-NL" dirty="0">
              <a:solidFill>
                <a:schemeClr val="accent6">
                  <a:lumMod val="50000"/>
                </a:schemeClr>
              </a:solidFill>
            </a:endParaRPr>
          </a:p>
          <a:p>
            <a:r>
              <a:rPr lang="nl-NL" dirty="0">
                <a:solidFill>
                  <a:schemeClr val="accent6">
                    <a:lumMod val="50000"/>
                  </a:schemeClr>
                </a:solidFill>
              </a:rPr>
              <a:t>Aandacht voor Voeding &amp; Bewegen op school is voordelig voor onze kinderen en onze school. </a:t>
            </a:r>
            <a:endParaRPr lang="nl-NL" dirty="0">
              <a:solidFill>
                <a:schemeClr val="accent6">
                  <a:lumMod val="50000"/>
                </a:schemeClr>
              </a:solidFill>
              <a:cs typeface="Calibri"/>
            </a:endParaRPr>
          </a:p>
          <a:p>
            <a:endParaRPr lang="nl-NL">
              <a:solidFill>
                <a:schemeClr val="accent6">
                  <a:lumMod val="50000"/>
                </a:schemeClr>
              </a:solidFill>
            </a:endParaRPr>
          </a:p>
          <a:p>
            <a:r>
              <a:rPr lang="nl-NL" dirty="0">
                <a:solidFill>
                  <a:schemeClr val="accent6">
                    <a:lumMod val="50000"/>
                  </a:schemeClr>
                </a:solidFill>
              </a:rPr>
              <a:t>Ons voeding- en bewegingsbeleid draagt bij aan de gezondheid van kinderen. Kinderen worden door het beleid gestimuleerd om meer te bewegen en meer fruit en groente te gaan eten.  Daarnaast kunnen gezondere kinderen betere resultaten halen op school; zo blijkt de kwaliteit van het dieet van kinderen (denk aan gevarieerd eten en het eten van groente en fruit) bij te dragen aan de schoolprestaties van kinderen.</a:t>
            </a:r>
            <a:endParaRPr lang="nl-NL" dirty="0">
              <a:solidFill>
                <a:schemeClr val="accent6">
                  <a:lumMod val="50000"/>
                </a:schemeClr>
              </a:solidFill>
              <a:cs typeface="Calibri"/>
            </a:endParaRPr>
          </a:p>
          <a:p>
            <a:endParaRPr lang="nl-NL">
              <a:solidFill>
                <a:schemeClr val="accent6">
                  <a:lumMod val="50000"/>
                </a:schemeClr>
              </a:solidFill>
            </a:endParaRPr>
          </a:p>
          <a:p>
            <a:r>
              <a:rPr lang="nl-NL" dirty="0">
                <a:solidFill>
                  <a:schemeClr val="accent6">
                    <a:lumMod val="50000"/>
                  </a:schemeClr>
                </a:solidFill>
              </a:rPr>
              <a:t>De kerndoelen van het onderwijs vragen van ons als school om aandacht te besteden aan Voeding &amp; Bewegen. Kerndoel 34 vraagt van ons om “de leerlingen zorg te leren dragen voor de lichamelijke en psychische gezondheid van henzelf en anderen.” In de vertaalslag van dit kerndoel naar het onderwijs kiezen we ervoor om kinderen het belang- en de inhoud van een gezond voedingspatroon en het nut van bewegen mee te geven. Daarnaast geven de kerndoelen aan dat er bewegingsonderwijs gegeven wordt. De inhoud en de frequentie van dit bewegingsonderwijs maakt onderdeel uit van onze aanpak Voeding &amp; Bewegen.</a:t>
            </a:r>
            <a:endParaRPr lang="nl-NL">
              <a:solidFill>
                <a:schemeClr val="accent6">
                  <a:lumMod val="50000"/>
                </a:schemeClr>
              </a:solidFill>
              <a:cs typeface="Calibri"/>
            </a:endParaRPr>
          </a:p>
          <a:p>
            <a:endParaRPr lang="nl-NL">
              <a:solidFill>
                <a:schemeClr val="accent6">
                  <a:lumMod val="50000"/>
                </a:schemeClr>
              </a:solidFill>
            </a:endParaRPr>
          </a:p>
          <a:p>
            <a:r>
              <a:rPr lang="nl-NL" dirty="0">
                <a:solidFill>
                  <a:schemeClr val="accent6">
                    <a:lumMod val="50000"/>
                  </a:schemeClr>
                </a:solidFill>
              </a:rPr>
              <a:t>Vanuit de rijksoverheid wordt door het nationaal preventieakkoord uit 2019 aan ons als school aandacht gevraagd voor gezonde voeding om overgewicht en andere gezondheidsproblemen te voorkomen. Wij gebruiken voor de aanpak Voeding &amp; Bewegen de Gezonde School werkwijze, die aansluit bij het preventieakkoord. Dit betekent dat wij gezonde voeding en een actieve leefstijl promoten door middel van educatie, signalering, het betrekken van de omgeving en beleid.</a:t>
            </a:r>
            <a:endParaRPr lang="nl-NL" dirty="0">
              <a:solidFill>
                <a:schemeClr val="accent6">
                  <a:lumMod val="50000"/>
                </a:schemeClr>
              </a:solidFill>
              <a:cs typeface="Calibri"/>
            </a:endParaRPr>
          </a:p>
          <a:p>
            <a:endParaRPr lang="nl-NL">
              <a:solidFill>
                <a:schemeClr val="accent6">
                  <a:lumMod val="50000"/>
                </a:schemeClr>
              </a:solidFill>
            </a:endParaRPr>
          </a:p>
          <a:p>
            <a:r>
              <a:rPr lang="nl-NL" sz="1400" b="1" dirty="0">
                <a:solidFill>
                  <a:srgbClr val="25944A"/>
                </a:solidFill>
              </a:rPr>
              <a:t>Hoe zorgen wij ervoor dat wat wij doen ook </a:t>
            </a:r>
            <a:r>
              <a:rPr lang="nl-NL" sz="1400" b="1" dirty="0" err="1">
                <a:solidFill>
                  <a:srgbClr val="25944A"/>
                </a:solidFill>
              </a:rPr>
              <a:t>ècht</a:t>
            </a:r>
            <a:r>
              <a:rPr lang="nl-NL" sz="1400" b="1" dirty="0">
                <a:solidFill>
                  <a:srgbClr val="25944A"/>
                </a:solidFill>
              </a:rPr>
              <a:t> werkt?</a:t>
            </a:r>
            <a:endParaRPr lang="nl-NL" dirty="0">
              <a:solidFill>
                <a:schemeClr val="accent6">
                  <a:lumMod val="50000"/>
                </a:schemeClr>
              </a:solidFill>
            </a:endParaRPr>
          </a:p>
          <a:p>
            <a:r>
              <a:rPr lang="nl-NL" dirty="0">
                <a:solidFill>
                  <a:schemeClr val="accent6">
                    <a:lumMod val="50000"/>
                  </a:schemeClr>
                </a:solidFill>
              </a:rPr>
              <a:t>Om ervoor te zorgen dat de aanpak Voeding &amp; Bewegen effectief is, is de aanpak gebaseerd op twee modellen. Deze modellen zijn onderzocht en tonen aan welke elementen belangrijk zijn om ervoor te zorgen dat onze kinderen en school gezonder worden.</a:t>
            </a:r>
            <a:endParaRPr lang="nl-NL" dirty="0">
              <a:solidFill>
                <a:schemeClr val="accent6">
                  <a:lumMod val="50000"/>
                </a:schemeClr>
              </a:solidFill>
              <a:cs typeface="Calibri"/>
            </a:endParaRPr>
          </a:p>
          <a:p>
            <a:endParaRPr lang="nl-NL">
              <a:solidFill>
                <a:schemeClr val="accent6">
                  <a:lumMod val="50000"/>
                </a:schemeClr>
              </a:solidFill>
            </a:endParaRPr>
          </a:p>
          <a:p>
            <a:pPr>
              <a:lnSpc>
                <a:spcPct val="110000"/>
              </a:lnSpc>
            </a:pPr>
            <a:r>
              <a:rPr lang="nl-NL" dirty="0">
                <a:solidFill>
                  <a:schemeClr val="accent6">
                    <a:lumMod val="50000"/>
                  </a:schemeClr>
                </a:solidFill>
              </a:rPr>
              <a:t>De World Health </a:t>
            </a:r>
            <a:r>
              <a:rPr lang="nl-NL" dirty="0" err="1">
                <a:solidFill>
                  <a:schemeClr val="accent6">
                    <a:lumMod val="50000"/>
                  </a:schemeClr>
                </a:solidFill>
              </a:rPr>
              <a:t>Organisation</a:t>
            </a:r>
            <a:r>
              <a:rPr lang="nl-NL" dirty="0">
                <a:solidFill>
                  <a:schemeClr val="accent6">
                    <a:lumMod val="50000"/>
                  </a:schemeClr>
                </a:solidFill>
              </a:rPr>
              <a:t> (WHO) heeft een raamwerk opgesteld dat vanuit een holistische aanpak gezondheidsbevordering op school vormgeeft. Volgens dit raamwerk heeft een effectieve schoolinterventie de volgende drie elementen in zich: lessen in het curriculum, het promoten van gezondheid door ‘informele’ educatie (denk aan waarden en attitudes op school en de fysieke omgeving) en het betrekken van familie of de ‘community’. Een schoolinterventie over Voeding &amp; Bewegen die werkt vanuit deze drie elementen, blijkt uit onderzoek bij te kunnen dragen aan het verminderen van het BMI, toename van het eten van groenten en fruit en een toename van fysieke activiteit en fitheid. </a:t>
            </a:r>
            <a:endParaRPr lang="nl-NL" dirty="0">
              <a:solidFill>
                <a:schemeClr val="accent6">
                  <a:lumMod val="50000"/>
                </a:schemeClr>
              </a:solidFill>
              <a:cs typeface="Calibri"/>
            </a:endParaRPr>
          </a:p>
          <a:p>
            <a:pPr>
              <a:lnSpc>
                <a:spcPct val="110000"/>
              </a:lnSpc>
            </a:pPr>
            <a:endParaRPr lang="nl-NL">
              <a:solidFill>
                <a:schemeClr val="accent6">
                  <a:lumMod val="50000"/>
                </a:schemeClr>
              </a:solidFill>
            </a:endParaRPr>
          </a:p>
          <a:p>
            <a:pPr>
              <a:lnSpc>
                <a:spcPct val="110000"/>
              </a:lnSpc>
            </a:pPr>
            <a:r>
              <a:rPr lang="nl-NL" dirty="0">
                <a:solidFill>
                  <a:schemeClr val="accent6">
                    <a:lumMod val="50000"/>
                  </a:schemeClr>
                </a:solidFill>
              </a:rPr>
              <a:t>De </a:t>
            </a:r>
            <a:r>
              <a:rPr lang="nl-NL" dirty="0" err="1">
                <a:solidFill>
                  <a:schemeClr val="accent6">
                    <a:lumMod val="50000"/>
                  </a:schemeClr>
                </a:solidFill>
              </a:rPr>
              <a:t>Theory</a:t>
            </a:r>
            <a:r>
              <a:rPr lang="nl-NL" dirty="0">
                <a:solidFill>
                  <a:schemeClr val="accent6">
                    <a:lumMod val="50000"/>
                  </a:schemeClr>
                </a:solidFill>
              </a:rPr>
              <a:t> of </a:t>
            </a:r>
            <a:r>
              <a:rPr lang="nl-NL" dirty="0" err="1">
                <a:solidFill>
                  <a:schemeClr val="accent6">
                    <a:lumMod val="50000"/>
                  </a:schemeClr>
                </a:solidFill>
              </a:rPr>
              <a:t>Planned</a:t>
            </a:r>
            <a:r>
              <a:rPr lang="nl-NL" dirty="0">
                <a:solidFill>
                  <a:schemeClr val="accent6">
                    <a:lumMod val="50000"/>
                  </a:schemeClr>
                </a:solidFill>
              </a:rPr>
              <a:t> </a:t>
            </a:r>
            <a:r>
              <a:rPr lang="nl-NL" dirty="0" err="1">
                <a:solidFill>
                  <a:schemeClr val="accent6">
                    <a:lumMod val="50000"/>
                  </a:schemeClr>
                </a:solidFill>
              </a:rPr>
              <a:t>Behavior</a:t>
            </a:r>
            <a:r>
              <a:rPr lang="nl-NL" dirty="0">
                <a:solidFill>
                  <a:schemeClr val="accent6">
                    <a:lumMod val="50000"/>
                  </a:schemeClr>
                </a:solidFill>
              </a:rPr>
              <a:t> legt uit welke redenen er zijn voor het veranderen van gedrag. </a:t>
            </a:r>
            <a:endParaRPr lang="nl-NL" dirty="0">
              <a:solidFill>
                <a:schemeClr val="accent6">
                  <a:lumMod val="50000"/>
                </a:schemeClr>
              </a:solidFill>
              <a:cs typeface="Calibri"/>
            </a:endParaRPr>
          </a:p>
          <a:p>
            <a:endParaRPr lang="nl-NL">
              <a:solidFill>
                <a:schemeClr val="accent6">
                  <a:lumMod val="50000"/>
                </a:schemeClr>
              </a:solidFill>
            </a:endParaRPr>
          </a:p>
          <a:p>
            <a:pPr>
              <a:lnSpc>
                <a:spcPts val="1800"/>
              </a:lnSpc>
            </a:pPr>
            <a:endParaRPr lang="nl-NL">
              <a:solidFill>
                <a:schemeClr val="accent6">
                  <a:lumMod val="50000"/>
                </a:schemeClr>
              </a:solidFill>
            </a:endParaRPr>
          </a:p>
          <a:p>
            <a:endParaRPr lang="nl-NL"/>
          </a:p>
        </p:txBody>
      </p:sp>
    </p:spTree>
    <p:extLst>
      <p:ext uri="{BB962C8B-B14F-4D97-AF65-F5344CB8AC3E}">
        <p14:creationId xmlns:p14="http://schemas.microsoft.com/office/powerpoint/2010/main" val="19464370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nl-NL">
                <a:latin typeface="Segoe Print"/>
              </a:rPr>
              <a:t>Theoretische onderbouwing 2/2</a:t>
            </a:r>
            <a:endParaRPr lang="nl-NL"/>
          </a:p>
        </p:txBody>
      </p:sp>
      <p:sp>
        <p:nvSpPr>
          <p:cNvPr id="7" name="Tijdelijke aanduiding voor inhoud 6"/>
          <p:cNvSpPr>
            <a:spLocks noGrp="1"/>
          </p:cNvSpPr>
          <p:nvPr>
            <p:ph idx="1"/>
          </p:nvPr>
        </p:nvSpPr>
        <p:spPr/>
        <p:txBody>
          <a:bodyPr>
            <a:normAutofit/>
          </a:bodyPr>
          <a:lstStyle/>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r>
              <a:rPr lang="nl-NL"/>
              <a:t>Om te veranderen in gedrag is het nodig dat je ook wílt veranderen, dit noemen we de intentie om te veranderen. Als we dit toepassen op een (on)gezonde leefstijl zien we dat je moet wíllen veranderen van leefstijl. Het schoolbeleid probeert kinderen te motiveren om te willen veranderen vanuit de drie elementen die deze wil beïnvloeden.</a:t>
            </a:r>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endParaRPr lang="nl-NL"/>
          </a:p>
          <a:p>
            <a:r>
              <a:rPr lang="nl-NL"/>
              <a:t>Wat betreft attitude probeert de school kinderen te laten zien dat een gezonde leefstijl belangrijk is, en hoopt op deze wijze op een positieve manier tegen gezonde voeding en bewegen aankijkt. Wat betreft de subjectieve norm kan een gezamenlijke schoolaanpak bijdragen aan een schoolcultuur waarin een gezonde leefstijl normaal gevonden wordt, en het voor kinderen een logische stap wordt om aan te sluiten bij deze positieve sociale groepsdruk. Tot slot moet een kind het idee hebben dat hij of zij </a:t>
            </a:r>
            <a:r>
              <a:rPr lang="nl-NL" err="1"/>
              <a:t>zèlf</a:t>
            </a:r>
            <a:r>
              <a:rPr lang="nl-NL"/>
              <a:t> invloed heeft op dit gedrag. Door als school kinderen te stimuleren gezond te eten en te laten bewegen, krijgt een kind de ruimte om veranderingen door te voeren hier thuis mee door te gaan. Uiteraard spelen ouders en de omgeving (sportverenigingen) hier ook een grote rol in, en deze worden door de school betrokken om zo ervoor te zorgen dat het veranderen van de leefstijl ook echt mogelijk wordt. </a:t>
            </a:r>
          </a:p>
          <a:p>
            <a:endParaRPr lang="nl-NL"/>
          </a:p>
          <a:p>
            <a:r>
              <a:rPr lang="nl-NL"/>
              <a:t>Concreet betekent dit dat we in de schoolaanpak aandacht hebben voor de volgende elementen: Lessen over gezonde leefstijl, schoolcultuur (normen, waarden en regels </a:t>
            </a:r>
            <a:r>
              <a:rPr lang="nl-NL" err="1"/>
              <a:t>wbt</a:t>
            </a:r>
            <a:r>
              <a:rPr lang="nl-NL"/>
              <a:t> gezonde leefstijl), ouderbetrokkenheid, fysieke omgeving (schoolpleinen), verbinding met de buurt/sportverenigingen en de voorbeeldfunctie van schoolprofessionals. </a:t>
            </a:r>
          </a:p>
        </p:txBody>
      </p:sp>
      <p:sp>
        <p:nvSpPr>
          <p:cNvPr id="8" name="Tekstvak 7">
            <a:extLst>
              <a:ext uri="{FF2B5EF4-FFF2-40B4-BE49-F238E27FC236}">
                <a16:creationId xmlns:a16="http://schemas.microsoft.com/office/drawing/2014/main" id="{7AC0B80E-E47B-4E46-B791-1F3C9250CE65}"/>
              </a:ext>
            </a:extLst>
          </p:cNvPr>
          <p:cNvSpPr txBox="1"/>
          <p:nvPr/>
        </p:nvSpPr>
        <p:spPr>
          <a:xfrm>
            <a:off x="922663" y="6203422"/>
            <a:ext cx="3470245" cy="169277"/>
          </a:xfrm>
          <a:prstGeom prst="rect">
            <a:avLst/>
          </a:prstGeom>
          <a:noFill/>
        </p:spPr>
        <p:txBody>
          <a:bodyPr wrap="square" lIns="0" tIns="0" rIns="0" bIns="0" rtlCol="0">
            <a:spAutoFit/>
          </a:bodyPr>
          <a:lstStyle/>
          <a:p>
            <a:r>
              <a:rPr lang="en-US" sz="1100" i="1" err="1">
                <a:solidFill>
                  <a:schemeClr val="bg2">
                    <a:lumMod val="50000"/>
                  </a:schemeClr>
                </a:solidFill>
              </a:rPr>
              <a:t>Figuur</a:t>
            </a:r>
            <a:r>
              <a:rPr lang="en-US" sz="1100" i="1">
                <a:solidFill>
                  <a:schemeClr val="bg2">
                    <a:lumMod val="50000"/>
                  </a:schemeClr>
                </a:solidFill>
              </a:rPr>
              <a:t> 1. Theory of planned behavior (</a:t>
            </a:r>
            <a:r>
              <a:rPr lang="en-US" sz="1100" i="1" err="1">
                <a:solidFill>
                  <a:schemeClr val="bg2">
                    <a:lumMod val="50000"/>
                  </a:schemeClr>
                </a:solidFill>
              </a:rPr>
              <a:t>Ajzen</a:t>
            </a:r>
            <a:r>
              <a:rPr lang="en-US" sz="1100" i="1">
                <a:solidFill>
                  <a:schemeClr val="bg2">
                    <a:lumMod val="50000"/>
                  </a:schemeClr>
                </a:solidFill>
              </a:rPr>
              <a:t>, 1991).</a:t>
            </a:r>
            <a:endParaRPr lang="nl-NL" sz="1100" i="1">
              <a:solidFill>
                <a:schemeClr val="bg2">
                  <a:lumMod val="50000"/>
                </a:schemeClr>
              </a:solidFill>
            </a:endParaRPr>
          </a:p>
        </p:txBody>
      </p:sp>
      <p:pic>
        <p:nvPicPr>
          <p:cNvPr id="9" name="Afbeelding 8">
            <a:extLst>
              <a:ext uri="{FF2B5EF4-FFF2-40B4-BE49-F238E27FC236}">
                <a16:creationId xmlns:a16="http://schemas.microsoft.com/office/drawing/2014/main" id="{D39D9CE1-D6CD-6642-A14D-6564128831BB}"/>
              </a:ext>
            </a:extLst>
          </p:cNvPr>
          <p:cNvPicPr>
            <a:picLocks noChangeAspect="1"/>
          </p:cNvPicPr>
          <p:nvPr/>
        </p:nvPicPr>
        <p:blipFill>
          <a:blip r:embed="rId2"/>
          <a:srcRect/>
          <a:stretch/>
        </p:blipFill>
        <p:spPr>
          <a:xfrm>
            <a:off x="838200" y="2264539"/>
            <a:ext cx="4852710" cy="3615881"/>
          </a:xfrm>
          <a:prstGeom prst="rect">
            <a:avLst/>
          </a:prstGeom>
          <a:noFill/>
          <a:ln>
            <a:noFill/>
          </a:ln>
        </p:spPr>
      </p:pic>
    </p:spTree>
    <p:extLst>
      <p:ext uri="{BB962C8B-B14F-4D97-AF65-F5344CB8AC3E}">
        <p14:creationId xmlns:p14="http://schemas.microsoft.com/office/powerpoint/2010/main" val="30754692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Colofon</a:t>
            </a:r>
          </a:p>
        </p:txBody>
      </p:sp>
      <p:sp>
        <p:nvSpPr>
          <p:cNvPr id="5" name="Tijdelijke aanduiding voor inhoud 4"/>
          <p:cNvSpPr>
            <a:spLocks noGrp="1"/>
          </p:cNvSpPr>
          <p:nvPr>
            <p:ph idx="1"/>
          </p:nvPr>
        </p:nvSpPr>
        <p:spPr/>
        <p:txBody>
          <a:bodyPr/>
          <a:lstStyle/>
          <a:p>
            <a:r>
              <a:rPr lang="nl-NL"/>
              <a:t>RDOGHM.nl - Copyright © 2022 GGD Hollands Midden</a:t>
            </a:r>
          </a:p>
          <a:p>
            <a:r>
              <a:rPr lang="nl-NL"/>
              <a:t>Auteur: GGD Hollands-Midden</a:t>
            </a:r>
          </a:p>
          <a:p>
            <a:r>
              <a:rPr lang="nl-NL"/>
              <a:t>Ontwikkeling: GGD Hollands-Midden</a:t>
            </a:r>
          </a:p>
          <a:p>
            <a:r>
              <a:rPr lang="nl-NL"/>
              <a:t>Ontwerp: </a:t>
            </a:r>
            <a:r>
              <a:rPr lang="nl-NL" err="1"/>
              <a:t>Lexenzo</a:t>
            </a:r>
            <a:endParaRPr lang="nl-NL"/>
          </a:p>
          <a:p>
            <a:r>
              <a:rPr lang="nl-NL"/>
              <a:t>Publicatienummer: 20012</a:t>
            </a:r>
          </a:p>
          <a:p>
            <a:endParaRPr lang="nl-NL"/>
          </a:p>
          <a:p>
            <a:r>
              <a:rPr lang="nl-NL"/>
              <a:t>Niets van deze uitgave mag worden verveelvoudigd, door middel van druk, fotokopieën, geautomatiseerde gegevensbestanden of op welke andere wijze ook zonder voorafgaande schriftelijke toestemming van de auteur.</a:t>
            </a:r>
          </a:p>
          <a:p>
            <a:endParaRPr lang="nl-NL"/>
          </a:p>
          <a:p>
            <a:r>
              <a:rPr lang="nl-NL">
                <a:hlinkClick r:id="rId2"/>
              </a:rPr>
              <a:t>www.gezondopschoolhm.nl</a:t>
            </a:r>
            <a:endParaRPr lang="nl-NL"/>
          </a:p>
          <a:p>
            <a:endParaRPr lang="nl-NL"/>
          </a:p>
        </p:txBody>
      </p:sp>
    </p:spTree>
    <p:extLst>
      <p:ext uri="{BB962C8B-B14F-4D97-AF65-F5344CB8AC3E}">
        <p14:creationId xmlns:p14="http://schemas.microsoft.com/office/powerpoint/2010/main" val="48459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Waarom deze </a:t>
            </a:r>
            <a:r>
              <a:rPr lang="nl-NL" err="1"/>
              <a:t>infographic</a:t>
            </a:r>
            <a:r>
              <a:rPr lang="nl-NL"/>
              <a:t>?</a:t>
            </a:r>
          </a:p>
        </p:txBody>
      </p:sp>
      <p:sp>
        <p:nvSpPr>
          <p:cNvPr id="2" name="Tijdelijke aanduiding voor inhoud 1"/>
          <p:cNvSpPr>
            <a:spLocks noGrp="1"/>
          </p:cNvSpPr>
          <p:nvPr>
            <p:ph idx="1"/>
          </p:nvPr>
        </p:nvSpPr>
        <p:spPr/>
        <p:txBody>
          <a:bodyPr numCol="1"/>
          <a:lstStyle/>
          <a:p>
            <a:pPr algn="l"/>
            <a:r>
              <a:rPr lang="nl-NL" dirty="0">
                <a:solidFill>
                  <a:schemeClr val="accent6">
                    <a:lumMod val="50000"/>
                  </a:schemeClr>
                </a:solidFill>
                <a:cs typeface="Calibri"/>
              </a:rPr>
              <a:t>Samen zorgen we ervoor dat het goed gaat met onze leerlingen en willen we een gezonde schoolomgeving creëren. </a:t>
            </a:r>
          </a:p>
          <a:p>
            <a:pPr algn="l"/>
            <a:r>
              <a:rPr lang="nl-NL" dirty="0">
                <a:solidFill>
                  <a:schemeClr val="accent6">
                    <a:lumMod val="50000"/>
                  </a:schemeClr>
                </a:solidFill>
                <a:cs typeface="Calibri"/>
              </a:rPr>
              <a:t>Wij willen kinderen en ouders betrekken door kennis te bieden over het ontwikkelen en behouden van een gezonde leefstijl.</a:t>
            </a:r>
          </a:p>
          <a:p>
            <a:pPr algn="l"/>
            <a:r>
              <a:rPr lang="nl-NL" dirty="0">
                <a:solidFill>
                  <a:schemeClr val="accent6">
                    <a:lumMod val="50000"/>
                  </a:schemeClr>
                </a:solidFill>
                <a:cs typeface="Calibri"/>
              </a:rPr>
              <a:t>Wij zien een gezonde leefstijl (gezonde voeding en voldoende beweging) als basisvoorwaarden om als kind te kunnen ontwikkelen. </a:t>
            </a:r>
          </a:p>
          <a:p>
            <a:pPr algn="l"/>
            <a:r>
              <a:rPr lang="nl-NL" dirty="0">
                <a:solidFill>
                  <a:schemeClr val="accent6">
                    <a:lumMod val="50000"/>
                  </a:schemeClr>
                </a:solidFill>
                <a:cs typeface="Calibri"/>
              </a:rPr>
              <a:t>Ontwikkelen in groei, zowel lichamelijk als geestelijk, op een zo gezond mogelijke manier is niet voor ieder kind een vanzelfsprekendheid. Als school bieden wij onderwijs, advies en richtlijnen.</a:t>
            </a:r>
          </a:p>
          <a:p>
            <a:pPr algn="l"/>
            <a:endParaRPr lang="nl-NL">
              <a:solidFill>
                <a:schemeClr val="accent6">
                  <a:lumMod val="50000"/>
                </a:schemeClr>
              </a:solidFill>
              <a:cs typeface="Calibri"/>
            </a:endParaRPr>
          </a:p>
          <a:p>
            <a:pPr algn="l"/>
            <a:r>
              <a:rPr lang="nl-NL" dirty="0">
                <a:solidFill>
                  <a:schemeClr val="accent6">
                    <a:lumMod val="50000"/>
                  </a:schemeClr>
                </a:solidFill>
                <a:cs typeface="Calibri"/>
              </a:rPr>
              <a:t>Gezonde leefstijl stimuleren voor alle kinderen (en ouders) van Ter Aar, vanuit het IKC zijn nagenoeg alle gezinnen van Ter Aar te benaderen. Door samenwerking is er een sterke uitstraling (CJG, kinderopvang, Bibliotheek en onderwijs)</a:t>
            </a:r>
          </a:p>
          <a:p>
            <a:pPr algn="l"/>
            <a:r>
              <a:rPr lang="nl-NL" dirty="0">
                <a:solidFill>
                  <a:schemeClr val="accent6">
                    <a:lumMod val="50000"/>
                  </a:schemeClr>
                </a:solidFill>
                <a:cs typeface="Calibri"/>
              </a:rPr>
              <a:t>Onze focus ligt onder andere op bewegen en gezonde voeding.</a:t>
            </a:r>
          </a:p>
          <a:p>
            <a:pPr algn="l"/>
            <a:endParaRPr lang="nl-NL">
              <a:solidFill>
                <a:schemeClr val="accent6">
                  <a:lumMod val="50000"/>
                </a:schemeClr>
              </a:solidFill>
              <a:cs typeface="Calibri"/>
            </a:endParaRPr>
          </a:p>
          <a:p>
            <a:pPr algn="l"/>
            <a:r>
              <a:rPr lang="nl-NL" dirty="0">
                <a:solidFill>
                  <a:schemeClr val="accent6">
                    <a:lumMod val="50000"/>
                  </a:schemeClr>
                </a:solidFill>
                <a:cs typeface="Calibri"/>
              </a:rPr>
              <a:t>In deze </a:t>
            </a:r>
            <a:r>
              <a:rPr lang="nl-NL" dirty="0" err="1">
                <a:solidFill>
                  <a:schemeClr val="accent6">
                    <a:lumMod val="50000"/>
                  </a:schemeClr>
                </a:solidFill>
                <a:cs typeface="Calibri" panose="020F0502020204030204"/>
              </a:rPr>
              <a:t>infographic</a:t>
            </a:r>
            <a:r>
              <a:rPr lang="nl-NL" dirty="0">
                <a:solidFill>
                  <a:schemeClr val="accent6">
                    <a:lumMod val="50000"/>
                  </a:schemeClr>
                </a:solidFill>
                <a:cs typeface="Calibri" panose="020F0502020204030204"/>
              </a:rPr>
              <a:t> is alles terug te vinden wat wij doen op de thema's voeding en bewegen</a:t>
            </a:r>
            <a:r>
              <a:rPr lang="nl-NL" dirty="0">
                <a:solidFill>
                  <a:schemeClr val="accent6">
                    <a:lumMod val="50000"/>
                  </a:schemeClr>
                </a:solidFill>
              </a:rPr>
              <a:t>.</a:t>
            </a:r>
            <a:endParaRPr lang="nl-NL" dirty="0">
              <a:solidFill>
                <a:schemeClr val="accent6">
                  <a:lumMod val="50000"/>
                </a:schemeClr>
              </a:solidFill>
              <a:cs typeface="Calibri"/>
            </a:endParaRPr>
          </a:p>
          <a:p>
            <a:endParaRPr lang="nl-NL">
              <a:solidFill>
                <a:srgbClr val="25944A"/>
              </a:solidFill>
              <a:cs typeface="Calibri" panose="020F0502020204030204"/>
            </a:endParaRPr>
          </a:p>
        </p:txBody>
      </p:sp>
      <p:sp>
        <p:nvSpPr>
          <p:cNvPr id="6" name="Tekstvak 5">
            <a:extLst>
              <a:ext uri="{FF2B5EF4-FFF2-40B4-BE49-F238E27FC236}">
                <a16:creationId xmlns:a16="http://schemas.microsoft.com/office/drawing/2014/main" id="{85DC50F6-9C0F-8227-7B10-6A48AC91B4F1}"/>
              </a:ext>
            </a:extLst>
          </p:cNvPr>
          <p:cNvSpPr txBox="1"/>
          <p:nvPr/>
        </p:nvSpPr>
        <p:spPr>
          <a:xfrm>
            <a:off x="636345" y="3122248"/>
            <a:ext cx="2122731" cy="1433221"/>
          </a:xfrm>
          <a:prstGeom prst="rect">
            <a:avLst/>
          </a:prstGeom>
          <a:solidFill>
            <a:schemeClr val="bg1"/>
          </a:solidFill>
          <a:effectLst>
            <a:outerShdw blurRad="114300" algn="tl" rotWithShape="0">
              <a:prstClr val="black">
                <a:alpha val="40000"/>
              </a:prstClr>
            </a:outerShdw>
          </a:effectLst>
        </p:spPr>
        <p:txBody>
          <a:bodyPr wrap="square" lIns="180000" tIns="108000" rIns="108000" bIns="108000" rtlCol="0" anchor="ctr" anchorCtr="0">
            <a:noAutofit/>
          </a:bodyPr>
          <a:lstStyle/>
          <a:p>
            <a:pPr algn="ctr"/>
            <a:r>
              <a:rPr lang="nl-NL" sz="1200">
                <a:solidFill>
                  <a:schemeClr val="bg1">
                    <a:lumMod val="75000"/>
                  </a:schemeClr>
                </a:solidFill>
              </a:rPr>
              <a:t>LOGO PLAATSEN</a:t>
            </a:r>
          </a:p>
        </p:txBody>
      </p:sp>
      <p:pic>
        <p:nvPicPr>
          <p:cNvPr id="3" name="Afbeelding 4">
            <a:extLst>
              <a:ext uri="{FF2B5EF4-FFF2-40B4-BE49-F238E27FC236}">
                <a16:creationId xmlns:a16="http://schemas.microsoft.com/office/drawing/2014/main" id="{1462C41D-F1E5-6D74-27C8-E444A8DB29EC}"/>
              </a:ext>
            </a:extLst>
          </p:cNvPr>
          <p:cNvPicPr>
            <a:picLocks noChangeAspect="1"/>
          </p:cNvPicPr>
          <p:nvPr/>
        </p:nvPicPr>
        <p:blipFill>
          <a:blip r:embed="rId2"/>
          <a:stretch>
            <a:fillRect/>
          </a:stretch>
        </p:blipFill>
        <p:spPr>
          <a:xfrm>
            <a:off x="431180" y="2400838"/>
            <a:ext cx="2743200" cy="2743982"/>
          </a:xfrm>
          <a:prstGeom prst="rect">
            <a:avLst/>
          </a:prstGeom>
        </p:spPr>
      </p:pic>
    </p:spTree>
    <p:extLst>
      <p:ext uri="{BB962C8B-B14F-4D97-AF65-F5344CB8AC3E}">
        <p14:creationId xmlns:p14="http://schemas.microsoft.com/office/powerpoint/2010/main" val="1523144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Educatie</a:t>
            </a:r>
          </a:p>
        </p:txBody>
      </p:sp>
      <p:sp>
        <p:nvSpPr>
          <p:cNvPr id="5" name="Tijdelijke aanduiding voor inhoud 4"/>
          <p:cNvSpPr>
            <a:spLocks noGrp="1"/>
          </p:cNvSpPr>
          <p:nvPr>
            <p:ph idx="1"/>
          </p:nvPr>
        </p:nvSpPr>
        <p:spPr>
          <a:xfrm>
            <a:off x="3852912" y="1352883"/>
            <a:ext cx="7510181" cy="5269471"/>
          </a:xfrm>
        </p:spPr>
        <p:txBody>
          <a:bodyPr>
            <a:normAutofit/>
          </a:bodyPr>
          <a:lstStyle/>
          <a:p>
            <a:r>
              <a:rPr lang="nl-NL" dirty="0"/>
              <a:t>Binnen ons IKC stimuleren we onze kinderen met behulp van voedseleducatie gezonde en bewuste voedselkeuzes te maken. Dit is belangrijk voor hun groei en ontwikkeling. </a:t>
            </a:r>
          </a:p>
          <a:p>
            <a:endParaRPr lang="nl-NL" dirty="0"/>
          </a:p>
          <a:p>
            <a:r>
              <a:rPr lang="nl-NL" sz="1400" b="1" dirty="0">
                <a:solidFill>
                  <a:srgbClr val="25944A"/>
                </a:solidFill>
              </a:rPr>
              <a:t>Kinderopvang</a:t>
            </a:r>
            <a:endParaRPr lang="nl-NL" dirty="0"/>
          </a:p>
          <a:p>
            <a:r>
              <a:rPr lang="nl-NL" dirty="0">
                <a:solidFill>
                  <a:schemeClr val="accent6">
                    <a:lumMod val="50000"/>
                  </a:schemeClr>
                </a:solidFill>
              </a:rPr>
              <a:t>In de kinderopvang wordt gebruik gemaakt van “Coach gezonde kinderopvang”. Dit is een platform waar medewerkers publicaties, tools en korte werkbeschrijvingen gebruiken die op het platform gezonde kinderopvang toegankelijk zijn.</a:t>
            </a:r>
            <a:endParaRPr lang="nl-NL" dirty="0">
              <a:solidFill>
                <a:schemeClr val="accent6">
                  <a:lumMod val="50000"/>
                </a:schemeClr>
              </a:solidFill>
              <a:cs typeface="Calibri"/>
            </a:endParaRPr>
          </a:p>
          <a:p>
            <a:endParaRPr lang="nl-NL" dirty="0">
              <a:solidFill>
                <a:schemeClr val="accent6">
                  <a:lumMod val="50000"/>
                </a:schemeClr>
              </a:solidFill>
            </a:endParaRPr>
          </a:p>
          <a:p>
            <a:r>
              <a:rPr lang="nl-NL" sz="1400" b="1" dirty="0">
                <a:solidFill>
                  <a:srgbClr val="25944A"/>
                </a:solidFill>
              </a:rPr>
              <a:t>School</a:t>
            </a:r>
            <a:endParaRPr lang="nl-NL" dirty="0">
              <a:solidFill>
                <a:schemeClr val="accent6">
                  <a:lumMod val="50000"/>
                </a:schemeClr>
              </a:solidFill>
            </a:endParaRPr>
          </a:p>
          <a:p>
            <a:r>
              <a:rPr lang="nl-NL" dirty="0">
                <a:solidFill>
                  <a:schemeClr val="accent6">
                    <a:lumMod val="50000"/>
                  </a:schemeClr>
                </a:solidFill>
                <a:ea typeface="+mn-lt"/>
                <a:cs typeface="+mn-lt"/>
              </a:rPr>
              <a:t>Op onze school stimuleren wij onze leerlingen met behulp van voedsel-educatie gezonde en bewuste voedselkeuzes te maken. </a:t>
            </a:r>
            <a:r>
              <a:rPr lang="nl-NL" dirty="0">
                <a:solidFill>
                  <a:schemeClr val="accent6">
                    <a:lumMod val="50000"/>
                  </a:schemeClr>
                </a:solidFill>
              </a:rPr>
              <a:t>Er wordt structureel lesgegeven over voeding in de groepen 1 t/m 8 door middel van erkende lesmethoden zoals "Smaaklessen" en thema's vanuit Leskracht. Deze lesmethoden zijn opgenomen in het schoolplan, de jaarplanning en schoolgids.  Ook  houden we ouders op de hoogte als we met dit thema aan de slag gaan. </a:t>
            </a:r>
            <a:endParaRPr lang="nl-NL" dirty="0">
              <a:solidFill>
                <a:schemeClr val="accent6">
                  <a:lumMod val="50000"/>
                </a:schemeClr>
              </a:solidFill>
              <a:cs typeface="Calibri"/>
            </a:endParaRPr>
          </a:p>
          <a:p>
            <a:r>
              <a:rPr lang="nl-NL" dirty="0">
                <a:solidFill>
                  <a:schemeClr val="accent6">
                    <a:lumMod val="50000"/>
                  </a:schemeClr>
                </a:solidFill>
                <a:cs typeface="Calibri"/>
              </a:rPr>
              <a:t>We proberen daarnaast jaarlijks mee te doen aan EU schoolfruit.</a:t>
            </a:r>
          </a:p>
          <a:p>
            <a:endParaRPr lang="nl-NL" dirty="0">
              <a:solidFill>
                <a:schemeClr val="accent6">
                  <a:lumMod val="50000"/>
                </a:schemeClr>
              </a:solidFill>
              <a:cs typeface="Calibri"/>
            </a:endParaRPr>
          </a:p>
          <a:p>
            <a:r>
              <a:rPr lang="nl-NL" dirty="0">
                <a:solidFill>
                  <a:schemeClr val="accent6">
                    <a:lumMod val="50000"/>
                  </a:schemeClr>
                </a:solidFill>
                <a:cs typeface="Calibri"/>
              </a:rPr>
              <a:t>Leerkrachten krijgen jaarlijks de mogelijkheid om bij-of nascholing te volgen rondom het thema voeding  (de e-</a:t>
            </a:r>
            <a:r>
              <a:rPr lang="nl-NL" dirty="0" err="1">
                <a:solidFill>
                  <a:schemeClr val="accent6">
                    <a:lumMod val="50000"/>
                  </a:schemeClr>
                </a:solidFill>
                <a:cs typeface="Calibri"/>
              </a:rPr>
              <a:t>learning</a:t>
            </a:r>
            <a:r>
              <a:rPr lang="nl-NL" dirty="0">
                <a:solidFill>
                  <a:schemeClr val="accent6">
                    <a:lumMod val="50000"/>
                  </a:schemeClr>
                </a:solidFill>
                <a:cs typeface="Calibri" panose="020F0502020204030204"/>
              </a:rPr>
              <a:t> van </a:t>
            </a:r>
            <a:r>
              <a:rPr lang="nl-NL" dirty="0">
                <a:solidFill>
                  <a:schemeClr val="accent6">
                    <a:lumMod val="50000"/>
                  </a:schemeClr>
                </a:solidFill>
                <a:cs typeface="Calibri" panose="020F0502020204030204"/>
                <a:hlinkClick r:id="rId2">
                  <a:extLst>
                    <a:ext uri="{A12FA001-AC4F-418D-AE19-62706E023703}">
                      <ahyp:hlinkClr xmlns:ahyp="http://schemas.microsoft.com/office/drawing/2018/hyperlinkcolor" val="tx"/>
                    </a:ext>
                  </a:extLst>
                </a:hlinkClick>
              </a:rPr>
              <a:t>het voedingscentrum</a:t>
            </a:r>
            <a:r>
              <a:rPr lang="nl-NL" dirty="0">
                <a:solidFill>
                  <a:schemeClr val="accent6">
                    <a:lumMod val="50000"/>
                  </a:schemeClr>
                </a:solidFill>
                <a:cs typeface="Calibri" panose="020F0502020204030204"/>
              </a:rPr>
              <a:t>). </a:t>
            </a:r>
          </a:p>
        </p:txBody>
      </p:sp>
      <p:pic>
        <p:nvPicPr>
          <p:cNvPr id="6" name="Afbeelding 5">
            <a:extLst>
              <a:ext uri="{FF2B5EF4-FFF2-40B4-BE49-F238E27FC236}">
                <a16:creationId xmlns:a16="http://schemas.microsoft.com/office/drawing/2014/main" id="{CE4492EA-DC0D-2F43-B5B9-946FA19EC216}"/>
              </a:ext>
            </a:extLst>
          </p:cNvPr>
          <p:cNvPicPr>
            <a:picLocks noChangeAspect="1"/>
          </p:cNvPicPr>
          <p:nvPr/>
        </p:nvPicPr>
        <p:blipFill>
          <a:blip r:embed="rId3"/>
          <a:srcRect/>
          <a:stretch/>
        </p:blipFill>
        <p:spPr>
          <a:xfrm>
            <a:off x="540033" y="2832784"/>
            <a:ext cx="2479392" cy="2479392"/>
          </a:xfrm>
          <a:prstGeom prst="rect">
            <a:avLst/>
          </a:prstGeom>
        </p:spPr>
      </p:pic>
    </p:spTree>
    <p:extLst>
      <p:ext uri="{BB962C8B-B14F-4D97-AF65-F5344CB8AC3E}">
        <p14:creationId xmlns:p14="http://schemas.microsoft.com/office/powerpoint/2010/main" val="2282498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Feestelijke gelegenheden</a:t>
            </a:r>
          </a:p>
        </p:txBody>
      </p:sp>
      <p:sp>
        <p:nvSpPr>
          <p:cNvPr id="5" name="Tijdelijke aanduiding voor inhoud 4"/>
          <p:cNvSpPr>
            <a:spLocks noGrp="1"/>
          </p:cNvSpPr>
          <p:nvPr>
            <p:ph idx="1"/>
          </p:nvPr>
        </p:nvSpPr>
        <p:spPr>
          <a:xfrm>
            <a:off x="4030698" y="1506650"/>
            <a:ext cx="7933787" cy="5010679"/>
          </a:xfrm>
        </p:spPr>
        <p:txBody>
          <a:bodyPr vert="horz" lIns="91440" tIns="45720" rIns="91440" bIns="45720" numCol="2" spcCol="360000" rtlCol="0" anchor="t">
            <a:normAutofit/>
          </a:bodyPr>
          <a:lstStyle/>
          <a:p>
            <a:pPr>
              <a:lnSpc>
                <a:spcPts val="1800"/>
              </a:lnSpc>
            </a:pPr>
            <a:r>
              <a:rPr lang="nl-NL" sz="1400" b="1" dirty="0">
                <a:solidFill>
                  <a:srgbClr val="25944A"/>
                </a:solidFill>
              </a:rPr>
              <a:t>Kinderopvang</a:t>
            </a:r>
          </a:p>
          <a:p>
            <a:pPr algn="l"/>
            <a:r>
              <a:rPr lang="nl-NL" dirty="0"/>
              <a:t>Vanuit de kinderopvangorganisaties wordt aangegeven dat het trakteren voor schoolgaande kinderen niet nodig is aangezien zij vaak op school al trakteren.</a:t>
            </a:r>
            <a:endParaRPr lang="nl-NL" dirty="0">
              <a:cs typeface="Calibri"/>
            </a:endParaRPr>
          </a:p>
          <a:p>
            <a:pPr algn="l"/>
            <a:r>
              <a:rPr lang="nl-NL" dirty="0">
                <a:cs typeface="Calibri"/>
              </a:rPr>
              <a:t>Als er getrakteerd wordt (bij peuters bijvoorbeeld) dan wordt ouders gevraagd een gezonde en kleine traktatie mee te geven. Er wordt hierbij ook verwezen naar websites zoals: </a:t>
            </a:r>
            <a:r>
              <a:rPr lang="nl-NL" dirty="0">
                <a:cs typeface="Calibri"/>
                <a:hlinkClick r:id="rId2"/>
              </a:rPr>
              <a:t>www.gezondtrakteren.nl</a:t>
            </a:r>
            <a:r>
              <a:rPr lang="nl-NL" dirty="0">
                <a:cs typeface="Calibri"/>
              </a:rPr>
              <a:t> en </a:t>
            </a:r>
            <a:r>
              <a:rPr lang="nl-NL" dirty="0">
                <a:cs typeface="Calibri"/>
                <a:hlinkClick r:id="rId3"/>
              </a:rPr>
              <a:t>www.voedingscentrum.nl/trakteren</a:t>
            </a:r>
            <a:r>
              <a:rPr lang="nl-NL" dirty="0">
                <a:cs typeface="Calibri"/>
              </a:rPr>
              <a:t> .</a:t>
            </a:r>
          </a:p>
          <a:p>
            <a:pPr algn="l"/>
            <a:r>
              <a:rPr lang="nl-NL" dirty="0">
                <a:cs typeface="Calibri"/>
              </a:rPr>
              <a:t>Zij volgen hierin het beleid van de school.</a:t>
            </a:r>
          </a:p>
          <a:p>
            <a:pPr algn="l"/>
            <a:endParaRPr lang="nl-NL"/>
          </a:p>
          <a:p>
            <a:pPr algn="l"/>
            <a:r>
              <a:rPr lang="nl-NL" sz="1400" b="1" dirty="0">
                <a:solidFill>
                  <a:srgbClr val="25944A"/>
                </a:solidFill>
              </a:rPr>
              <a:t>School</a:t>
            </a:r>
            <a:endParaRPr lang="nl-NL" b="1" dirty="0">
              <a:solidFill>
                <a:srgbClr val="25944A"/>
              </a:solidFill>
            </a:endParaRPr>
          </a:p>
          <a:p>
            <a:pPr algn="l"/>
            <a:r>
              <a:rPr lang="nl-NL" dirty="0">
                <a:solidFill>
                  <a:schemeClr val="accent6">
                    <a:lumMod val="50000"/>
                  </a:schemeClr>
                </a:solidFill>
                <a:cs typeface="Calibri"/>
              </a:rPr>
              <a:t>Jarig zijn vinden we  een feest! Binnen onze IKC vragen wij de traktatie klein en gezond te maken voor de leerlingen en  het personeel. Ook wijzen we op de optie om een klein cadeautje te trakteren in plaats van iets eetbaars. Dit geldt ook voor schoolactiviteiten zoals  sinterklaasfeest, kerst en afscheid.</a:t>
            </a:r>
          </a:p>
          <a:p>
            <a:pPr algn="l"/>
            <a:r>
              <a:rPr lang="nl-NL" dirty="0">
                <a:solidFill>
                  <a:schemeClr val="accent6">
                    <a:lumMod val="50000"/>
                  </a:schemeClr>
                </a:solidFill>
                <a:cs typeface="Calibri"/>
              </a:rPr>
              <a:t>Zoals bij de kinderopvang verwijzen wij ook naar bovengenoemde websites en ons </a:t>
            </a:r>
            <a:r>
              <a:rPr lang="nl-NL" dirty="0">
                <a:solidFill>
                  <a:schemeClr val="accent6">
                    <a:lumMod val="50000"/>
                  </a:schemeClr>
                </a:solidFill>
                <a:cs typeface="Calibri"/>
                <a:hlinkClick r:id="rId4">
                  <a:extLst>
                    <a:ext uri="{A12FA001-AC4F-418D-AE19-62706E023703}">
                      <ahyp:hlinkClr xmlns:ahyp="http://schemas.microsoft.com/office/drawing/2018/hyperlinkcolor" val="tx"/>
                    </a:ext>
                  </a:extLst>
                </a:hlinkClick>
              </a:rPr>
              <a:t>voedingsbeleid</a:t>
            </a:r>
            <a:r>
              <a:rPr lang="nl-NL" dirty="0">
                <a:solidFill>
                  <a:schemeClr val="accent6">
                    <a:lumMod val="50000"/>
                  </a:schemeClr>
                </a:solidFill>
                <a:cs typeface="Calibri"/>
              </a:rPr>
              <a:t>. </a:t>
            </a:r>
          </a:p>
          <a:p>
            <a:endParaRPr lang="nl-NL" sz="1400" b="1">
              <a:solidFill>
                <a:srgbClr val="25944A"/>
              </a:solidFill>
              <a:cs typeface="Calibri"/>
            </a:endParaRPr>
          </a:p>
          <a:p>
            <a:r>
              <a:rPr lang="nl-NL" sz="1400" b="1" dirty="0">
                <a:solidFill>
                  <a:srgbClr val="25944A"/>
                </a:solidFill>
              </a:rPr>
              <a:t>Wat doet personeel?</a:t>
            </a:r>
            <a:endParaRPr lang="nl-NL" sz="1400" b="1" dirty="0">
              <a:solidFill>
                <a:srgbClr val="25944A"/>
              </a:solidFill>
              <a:cs typeface="Calibri"/>
            </a:endParaRPr>
          </a:p>
          <a:p>
            <a:pPr marL="171450" indent="-171450">
              <a:buChar char="•"/>
            </a:pPr>
            <a:r>
              <a:rPr lang="nl-NL" dirty="0">
                <a:solidFill>
                  <a:schemeClr val="accent6">
                    <a:lumMod val="50000"/>
                  </a:schemeClr>
                </a:solidFill>
                <a:cs typeface="Calibri"/>
              </a:rPr>
              <a:t>Geven het goede voorbeeld </a:t>
            </a:r>
          </a:p>
          <a:p>
            <a:pPr marL="171450" indent="-171450">
              <a:buChar char="•"/>
            </a:pPr>
            <a:r>
              <a:rPr lang="nl-NL" dirty="0">
                <a:solidFill>
                  <a:schemeClr val="accent6">
                    <a:lumMod val="50000"/>
                  </a:schemeClr>
                </a:solidFill>
                <a:cs typeface="Calibri"/>
              </a:rPr>
              <a:t>Motiveren de kinderen gezonde keuzes te maken</a:t>
            </a:r>
          </a:p>
          <a:p>
            <a:pPr marL="171450" indent="-171450">
              <a:buChar char="•"/>
            </a:pPr>
            <a:r>
              <a:rPr lang="nl-NL" dirty="0">
                <a:solidFill>
                  <a:schemeClr val="accent6">
                    <a:lumMod val="50000"/>
                  </a:schemeClr>
                </a:solidFill>
                <a:cs typeface="Calibri"/>
              </a:rPr>
              <a:t>We brengen het beleid structureel onder de aandacht bij ouders en collega's. </a:t>
            </a:r>
          </a:p>
        </p:txBody>
      </p:sp>
      <p:pic>
        <p:nvPicPr>
          <p:cNvPr id="6" name="Afbeelding 5">
            <a:extLst>
              <a:ext uri="{FF2B5EF4-FFF2-40B4-BE49-F238E27FC236}">
                <a16:creationId xmlns:a16="http://schemas.microsoft.com/office/drawing/2014/main" id="{E7A6B266-9E3A-6A82-6F20-B0615E5BDFF8}"/>
              </a:ext>
            </a:extLst>
          </p:cNvPr>
          <p:cNvPicPr>
            <a:picLocks noChangeAspect="1"/>
          </p:cNvPicPr>
          <p:nvPr/>
        </p:nvPicPr>
        <p:blipFill rotWithShape="1">
          <a:blip r:embed="rId5"/>
          <a:srcRect l="-1274" t="5641" r="-634" b="997"/>
          <a:stretch/>
        </p:blipFill>
        <p:spPr>
          <a:xfrm>
            <a:off x="196633" y="2680984"/>
            <a:ext cx="3124633" cy="2136690"/>
          </a:xfrm>
          <a:prstGeom prst="rect">
            <a:avLst/>
          </a:prstGeom>
        </p:spPr>
      </p:pic>
      <p:sp>
        <p:nvSpPr>
          <p:cNvPr id="2" name="Tekstvak 1"/>
          <p:cNvSpPr txBox="1"/>
          <p:nvPr/>
        </p:nvSpPr>
        <p:spPr>
          <a:xfrm>
            <a:off x="484180" y="5669634"/>
            <a:ext cx="2831675" cy="639025"/>
          </a:xfrm>
          <a:prstGeom prst="rect">
            <a:avLst/>
          </a:prstGeom>
          <a:noFill/>
          <a:effectLst/>
        </p:spPr>
        <p:txBody>
          <a:bodyPr wrap="square" lIns="180000" tIns="180000" rIns="72000" bIns="180000" rtlCol="0" anchor="ctr">
            <a:noAutofit/>
          </a:bodyPr>
          <a:lstStyle/>
          <a:p>
            <a:r>
              <a:rPr lang="nl-NL" sz="1050">
                <a:solidFill>
                  <a:srgbClr val="385723"/>
                </a:solidFill>
              </a:rPr>
              <a:t>Andere tips voor leuke, gezonde traktaties zijn </a:t>
            </a:r>
            <a:r>
              <a:rPr lang="nl-NL" sz="1050">
                <a:solidFill>
                  <a:srgbClr val="385723"/>
                </a:solidFill>
                <a:hlinkClick r:id="rId3"/>
              </a:rPr>
              <a:t>http://www.voedingscentrum.nl/trakteren</a:t>
            </a:r>
            <a:r>
              <a:rPr lang="nl-NL" sz="1050">
                <a:solidFill>
                  <a:srgbClr val="385723"/>
                </a:solidFill>
              </a:rPr>
              <a:t> </a:t>
            </a:r>
          </a:p>
          <a:p>
            <a:r>
              <a:rPr lang="nl-NL" sz="1050">
                <a:solidFill>
                  <a:srgbClr val="385723"/>
                </a:solidFill>
              </a:rPr>
              <a:t>of </a:t>
            </a:r>
            <a:r>
              <a:rPr lang="nl-NL" sz="1050">
                <a:solidFill>
                  <a:srgbClr val="385723"/>
                </a:solidFill>
                <a:hlinkClick r:id="rId6"/>
              </a:rPr>
              <a:t>http://www.gezondtrakteren.nl/</a:t>
            </a:r>
            <a:endParaRPr lang="nl-NL" sz="1050">
              <a:solidFill>
                <a:srgbClr val="385723"/>
              </a:solidFill>
            </a:endParaRPr>
          </a:p>
        </p:txBody>
      </p:sp>
    </p:spTree>
    <p:extLst>
      <p:ext uri="{BB962C8B-B14F-4D97-AF65-F5344CB8AC3E}">
        <p14:creationId xmlns:p14="http://schemas.microsoft.com/office/powerpoint/2010/main" val="3955198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Bewegend leren</a:t>
            </a:r>
          </a:p>
        </p:txBody>
      </p:sp>
      <p:sp>
        <p:nvSpPr>
          <p:cNvPr id="5" name="Tijdelijke aanduiding voor inhoud 4"/>
          <p:cNvSpPr>
            <a:spLocks noGrp="1"/>
          </p:cNvSpPr>
          <p:nvPr>
            <p:ph idx="1"/>
          </p:nvPr>
        </p:nvSpPr>
        <p:spPr>
          <a:xfrm>
            <a:off x="3728599" y="1459311"/>
            <a:ext cx="7625201" cy="4665622"/>
          </a:xfrm>
        </p:spPr>
        <p:txBody>
          <a:bodyPr/>
          <a:lstStyle/>
          <a:p>
            <a:r>
              <a:rPr lang="nl-NL" dirty="0">
                <a:solidFill>
                  <a:schemeClr val="accent6">
                    <a:lumMod val="50000"/>
                  </a:schemeClr>
                </a:solidFill>
              </a:rPr>
              <a:t>Op onze school </a:t>
            </a:r>
            <a:r>
              <a:rPr lang="nl-NL" dirty="0">
                <a:solidFill>
                  <a:schemeClr val="accent6">
                    <a:lumMod val="50000"/>
                  </a:schemeClr>
                </a:solidFill>
                <a:ea typeface="+mn-lt"/>
                <a:cs typeface="+mn-lt"/>
              </a:rPr>
              <a:t>leren we niet alleen tijdens de lessen terwijl we zitten in de klas, maar doen we ook aan bewegend leren. Bewegend leren is leren door fysieke activiteit toe te voegen aan de leertaak, zoals springen op de plaats tijdens de rekenles. Dit zorgt ervoor dat onze leerlingen meer bewegen en zich daardoor beter kunnen concentreren. Dit verbetert de reken- en spellingprestaties van onze kinderen. Ook maken we gebruik van </a:t>
            </a:r>
            <a:r>
              <a:rPr lang="nl-NL" dirty="0" err="1">
                <a:solidFill>
                  <a:schemeClr val="accent6">
                    <a:lumMod val="50000"/>
                  </a:schemeClr>
                </a:solidFill>
                <a:ea typeface="+mn-lt"/>
                <a:cs typeface="+mn-lt"/>
              </a:rPr>
              <a:t>energizers</a:t>
            </a:r>
            <a:r>
              <a:rPr lang="nl-NL" dirty="0">
                <a:solidFill>
                  <a:schemeClr val="accent6">
                    <a:lumMod val="50000"/>
                  </a:schemeClr>
                </a:solidFill>
                <a:ea typeface="+mn-lt"/>
                <a:cs typeface="+mn-lt"/>
              </a:rPr>
              <a:t> tussen de lessen door om leerlingen in beweging te brengen zodat ze daarna met nieuwe energie aan een volgende les kunnen beginnen.  Als het weer het toelaat vinden onze leerkrachten het ook leuk om buiten de school les te geven.</a:t>
            </a:r>
            <a:endParaRPr lang="nl-NL" dirty="0">
              <a:solidFill>
                <a:schemeClr val="accent6">
                  <a:lumMod val="50000"/>
                </a:schemeClr>
              </a:solidFill>
              <a:cs typeface="Calibri"/>
            </a:endParaRPr>
          </a:p>
          <a:p>
            <a:endParaRPr lang="nl-NL">
              <a:solidFill>
                <a:schemeClr val="accent6">
                  <a:lumMod val="50000"/>
                </a:schemeClr>
              </a:solidFill>
            </a:endParaRPr>
          </a:p>
          <a:p>
            <a:r>
              <a:rPr lang="nl-NL" dirty="0">
                <a:solidFill>
                  <a:schemeClr val="accent6">
                    <a:lumMod val="50000"/>
                  </a:schemeClr>
                </a:solidFill>
                <a:cs typeface="Calibri"/>
              </a:rPr>
              <a:t>Op De Vaart is een ontwikkelteam bewegend leren (doel: integratie van bewegend leren in het reguliere onderwijsaanbod).</a:t>
            </a:r>
          </a:p>
          <a:p>
            <a:r>
              <a:rPr lang="nl-NL" dirty="0">
                <a:solidFill>
                  <a:schemeClr val="accent6">
                    <a:lumMod val="50000"/>
                  </a:schemeClr>
                </a:solidFill>
                <a:cs typeface="Calibri"/>
              </a:rPr>
              <a:t>Dit ontwikkelteam zorgt dat er voldoende aanbod is om nagenoeg dagelijks aandacht te bieden aan beweging in de lessen. In dit ontwikkelteam zit een specialist "</a:t>
            </a:r>
            <a:r>
              <a:rPr lang="nl-NL" dirty="0" err="1">
                <a:solidFill>
                  <a:schemeClr val="accent6">
                    <a:lumMod val="50000"/>
                  </a:schemeClr>
                </a:solidFill>
                <a:cs typeface="Calibri"/>
              </a:rPr>
              <a:t>psycho</a:t>
            </a:r>
            <a:r>
              <a:rPr lang="nl-NL" dirty="0">
                <a:solidFill>
                  <a:schemeClr val="accent6">
                    <a:lumMod val="50000"/>
                  </a:schemeClr>
                </a:solidFill>
                <a:cs typeface="Calibri"/>
              </a:rPr>
              <a:t> motorische coaching voor leerlingen en leerkrachten".</a:t>
            </a:r>
          </a:p>
          <a:p>
            <a:r>
              <a:rPr lang="nl-NL" dirty="0">
                <a:solidFill>
                  <a:schemeClr val="accent6">
                    <a:lumMod val="50000"/>
                  </a:schemeClr>
                </a:solidFill>
                <a:cs typeface="Calibri"/>
              </a:rPr>
              <a:t>De activiteiten die in de units aangeboden worden komen uit verschillende bronnen, o.a. "Schrijfatelier" (onderbouw), </a:t>
            </a:r>
            <a:r>
              <a:rPr lang="nl-NL" dirty="0" err="1">
                <a:solidFill>
                  <a:schemeClr val="accent6">
                    <a:lumMod val="50000"/>
                  </a:schemeClr>
                </a:solidFill>
                <a:cs typeface="Calibri"/>
              </a:rPr>
              <a:t>Meskertherapie</a:t>
            </a:r>
            <a:r>
              <a:rPr lang="nl-NL" dirty="0">
                <a:solidFill>
                  <a:schemeClr val="accent6">
                    <a:lumMod val="50000"/>
                  </a:schemeClr>
                </a:solidFill>
                <a:cs typeface="Calibri"/>
              </a:rPr>
              <a:t>, Beweegprogramma "Primaire reflexen", Programma "Bal-a-Vis"</a:t>
            </a:r>
          </a:p>
          <a:p>
            <a:r>
              <a:rPr lang="nl-NL" dirty="0">
                <a:solidFill>
                  <a:schemeClr val="accent6">
                    <a:lumMod val="50000"/>
                  </a:schemeClr>
                </a:solidFill>
                <a:cs typeface="Calibri"/>
              </a:rPr>
              <a:t>Daarnaast worden er regelmatig coöperatieve (actieve) werkvormen en </a:t>
            </a:r>
            <a:r>
              <a:rPr lang="nl-NL" dirty="0" err="1">
                <a:solidFill>
                  <a:schemeClr val="accent6">
                    <a:lumMod val="50000"/>
                  </a:schemeClr>
                </a:solidFill>
                <a:cs typeface="Calibri"/>
              </a:rPr>
              <a:t>energizers</a:t>
            </a:r>
            <a:r>
              <a:rPr lang="nl-NL" dirty="0">
                <a:solidFill>
                  <a:schemeClr val="accent6">
                    <a:lumMod val="50000"/>
                  </a:schemeClr>
                </a:solidFill>
                <a:cs typeface="Calibri" panose="020F0502020204030204"/>
              </a:rPr>
              <a:t> ingezet.</a:t>
            </a:r>
          </a:p>
          <a:p>
            <a:endParaRPr lang="nl-NL">
              <a:solidFill>
                <a:schemeClr val="accent6">
                  <a:lumMod val="50000"/>
                </a:schemeClr>
              </a:solidFill>
              <a:cs typeface="Calibri" panose="020F0502020204030204"/>
            </a:endParaRPr>
          </a:p>
          <a:p>
            <a:r>
              <a:rPr lang="nl-NL" dirty="0">
                <a:solidFill>
                  <a:schemeClr val="accent6">
                    <a:lumMod val="50000"/>
                  </a:schemeClr>
                </a:solidFill>
                <a:cs typeface="Calibri" panose="020F0502020204030204"/>
              </a:rPr>
              <a:t>Onze vakdocenten van Beweegpartner (bewegingsonderwijs) nemen twee keer per jaar de MQ scan af, met de resultaten kunnen er gericht vervolgstappen gezet worden indien er zorg is op het gebied van de lichamelijke ontwikkeling.</a:t>
            </a:r>
          </a:p>
          <a:p>
            <a:r>
              <a:rPr lang="nl-NL" dirty="0">
                <a:solidFill>
                  <a:schemeClr val="accent6">
                    <a:lumMod val="50000"/>
                  </a:schemeClr>
                </a:solidFill>
                <a:cs typeface="Calibri" panose="020F0502020204030204"/>
              </a:rPr>
              <a:t>Daarnaast is er een korte lijn met de kinderopvang (vroegtijdige signalering en afstemmen programma's)</a:t>
            </a:r>
          </a:p>
          <a:p>
            <a:endParaRPr lang="nl-NL">
              <a:solidFill>
                <a:srgbClr val="FF0000"/>
              </a:solidFill>
              <a:cs typeface="Calibri" panose="020F0502020204030204"/>
            </a:endParaRPr>
          </a:p>
          <a:p>
            <a:r>
              <a:rPr lang="nl-NL" dirty="0">
                <a:cs typeface="Calibri" panose="020F0502020204030204"/>
              </a:rPr>
              <a:t>Een aantal keer per jaar is er overleg met  diverse netwerkpartners zoals JGZ, een kinderfysiotherapeut en kinder-diëtiste.</a:t>
            </a:r>
          </a:p>
          <a:p>
            <a:r>
              <a:rPr lang="nl-NL" dirty="0">
                <a:solidFill>
                  <a:schemeClr val="accent6">
                    <a:lumMod val="50000"/>
                  </a:schemeClr>
                </a:solidFill>
                <a:cs typeface="Calibri"/>
              </a:rPr>
              <a:t>Deze vormen samen met de gemeente de werkgroep "Gezonde leefstijl".</a:t>
            </a:r>
          </a:p>
          <a:p>
            <a:endParaRPr lang="nl-NL">
              <a:solidFill>
                <a:schemeClr val="accent6">
                  <a:lumMod val="50000"/>
                </a:schemeClr>
              </a:solidFill>
              <a:cs typeface="Calibri"/>
            </a:endParaRPr>
          </a:p>
        </p:txBody>
      </p:sp>
      <p:pic>
        <p:nvPicPr>
          <p:cNvPr id="6" name="Afbeelding 5">
            <a:extLst>
              <a:ext uri="{FF2B5EF4-FFF2-40B4-BE49-F238E27FC236}">
                <a16:creationId xmlns:a16="http://schemas.microsoft.com/office/drawing/2014/main" id="{CE4492EA-DC0D-2F43-B5B9-946FA19EC216}"/>
              </a:ext>
            </a:extLst>
          </p:cNvPr>
          <p:cNvPicPr>
            <a:picLocks noChangeAspect="1"/>
          </p:cNvPicPr>
          <p:nvPr/>
        </p:nvPicPr>
        <p:blipFill>
          <a:blip r:embed="rId2"/>
          <a:srcRect/>
          <a:stretch/>
        </p:blipFill>
        <p:spPr>
          <a:xfrm>
            <a:off x="71624" y="3242662"/>
            <a:ext cx="3059538" cy="1672196"/>
          </a:xfrm>
          <a:prstGeom prst="rect">
            <a:avLst/>
          </a:prstGeom>
        </p:spPr>
      </p:pic>
    </p:spTree>
    <p:extLst>
      <p:ext uri="{BB962C8B-B14F-4D97-AF65-F5344CB8AC3E}">
        <p14:creationId xmlns:p14="http://schemas.microsoft.com/office/powerpoint/2010/main" val="900895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Eten en drinken</a:t>
            </a:r>
          </a:p>
        </p:txBody>
      </p:sp>
      <p:pic>
        <p:nvPicPr>
          <p:cNvPr id="6" name="Afbeelding 5">
            <a:extLst>
              <a:ext uri="{FF2B5EF4-FFF2-40B4-BE49-F238E27FC236}">
                <a16:creationId xmlns:a16="http://schemas.microsoft.com/office/drawing/2014/main" id="{CBEEA8D3-6664-B24D-9FB3-8C261EEF96EC}"/>
              </a:ext>
            </a:extLst>
          </p:cNvPr>
          <p:cNvPicPr>
            <a:picLocks noChangeAspect="1"/>
          </p:cNvPicPr>
          <p:nvPr/>
        </p:nvPicPr>
        <p:blipFill>
          <a:blip r:embed="rId2"/>
          <a:srcRect/>
          <a:stretch/>
        </p:blipFill>
        <p:spPr>
          <a:xfrm>
            <a:off x="604371" y="2925776"/>
            <a:ext cx="2254090" cy="2283750"/>
          </a:xfrm>
          <a:prstGeom prst="rect">
            <a:avLst/>
          </a:prstGeom>
        </p:spPr>
      </p:pic>
      <p:sp>
        <p:nvSpPr>
          <p:cNvPr id="10" name="Afgeronde rechthoek 9">
            <a:hlinkClick r:id="rId3" action="ppaction://hlinksldjump"/>
            <a:extLst>
              <a:ext uri="{FF2B5EF4-FFF2-40B4-BE49-F238E27FC236}">
                <a16:creationId xmlns:a16="http://schemas.microsoft.com/office/drawing/2014/main" id="{2789EAD5-5F31-05E5-2BFF-478DFA1314E7}"/>
              </a:ext>
            </a:extLst>
          </p:cNvPr>
          <p:cNvSpPr/>
          <p:nvPr/>
        </p:nvSpPr>
        <p:spPr>
          <a:xfrm>
            <a:off x="4469585" y="3391833"/>
            <a:ext cx="2854852" cy="359174"/>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a:solidFill>
                  <a:srgbClr val="25944A"/>
                </a:solidFill>
                <a:latin typeface="Segoe Print" panose="02000600000000000000" pitchFamily="2" charset="0"/>
              </a:rPr>
              <a:t>Voedingsaanbod tot 1 jaar &gt;</a:t>
            </a:r>
          </a:p>
        </p:txBody>
      </p:sp>
      <p:sp>
        <p:nvSpPr>
          <p:cNvPr id="11" name="Afgeronde rechthoek 10">
            <a:hlinkClick r:id="rId4" action="ppaction://hlinksldjump"/>
            <a:extLst>
              <a:ext uri="{FF2B5EF4-FFF2-40B4-BE49-F238E27FC236}">
                <a16:creationId xmlns:a16="http://schemas.microsoft.com/office/drawing/2014/main" id="{2789EAD5-5F31-05E5-2BFF-478DFA1314E7}"/>
              </a:ext>
            </a:extLst>
          </p:cNvPr>
          <p:cNvSpPr/>
          <p:nvPr/>
        </p:nvSpPr>
        <p:spPr>
          <a:xfrm>
            <a:off x="4469585" y="4163591"/>
            <a:ext cx="2854852" cy="359174"/>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a:solidFill>
                  <a:srgbClr val="25944A"/>
                </a:solidFill>
                <a:latin typeface="Segoe Print" panose="02000600000000000000" pitchFamily="2" charset="0"/>
              </a:rPr>
              <a:t>Voedingsaanbod 1-13 jaar &gt;</a:t>
            </a:r>
          </a:p>
        </p:txBody>
      </p:sp>
      <p:sp>
        <p:nvSpPr>
          <p:cNvPr id="12" name="Tijdelijke aanduiding voor inhoud 4"/>
          <p:cNvSpPr>
            <a:spLocks noGrp="1"/>
          </p:cNvSpPr>
          <p:nvPr>
            <p:ph idx="1"/>
          </p:nvPr>
        </p:nvSpPr>
        <p:spPr>
          <a:xfrm>
            <a:off x="4375580" y="1732479"/>
            <a:ext cx="6978220" cy="2507011"/>
          </a:xfrm>
        </p:spPr>
        <p:txBody>
          <a:bodyPr/>
          <a:lstStyle/>
          <a:p>
            <a:r>
              <a:rPr lang="nl-NL"/>
              <a:t>Klik op onderstaande knoppen om meer te lezen.</a:t>
            </a:r>
          </a:p>
        </p:txBody>
      </p:sp>
    </p:spTree>
    <p:extLst>
      <p:ext uri="{BB962C8B-B14F-4D97-AF65-F5344CB8AC3E}">
        <p14:creationId xmlns:p14="http://schemas.microsoft.com/office/powerpoint/2010/main" val="3557043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t>Voedingsaanbod tot 1 jaar </a:t>
            </a:r>
            <a:r>
              <a:rPr lang="nl-NL" sz="1600"/>
              <a:t>1/2</a:t>
            </a:r>
          </a:p>
        </p:txBody>
      </p:sp>
      <p:sp>
        <p:nvSpPr>
          <p:cNvPr id="5" name="Tijdelijke aanduiding voor inhoud 4"/>
          <p:cNvSpPr>
            <a:spLocks noGrp="1"/>
          </p:cNvSpPr>
          <p:nvPr>
            <p:ph idx="1"/>
          </p:nvPr>
        </p:nvSpPr>
        <p:spPr/>
        <p:txBody>
          <a:bodyPr/>
          <a:lstStyle/>
          <a:p>
            <a:r>
              <a:rPr lang="nl-NL" dirty="0"/>
              <a:t>Baby’s hebben een eigen voedingsschema. In het voedingsbeleid van de kinderopvangorganisaties staat beschreven welke afspraken er zijn wat betreft het voedingsaanbod voor kinderen tot 1 jaar.</a:t>
            </a:r>
          </a:p>
          <a:p>
            <a:endParaRPr lang="nl-NL" dirty="0">
              <a:solidFill>
                <a:srgbClr val="FF0000"/>
              </a:solidFill>
              <a:cs typeface="Calibri" panose="020F0502020204030204"/>
            </a:endParaRPr>
          </a:p>
          <a:p>
            <a:endParaRPr lang="nl-NL" dirty="0">
              <a:solidFill>
                <a:srgbClr val="FF0000"/>
              </a:solidFill>
              <a:cs typeface="Calibri" panose="020F0502020204030204"/>
            </a:endParaRPr>
          </a:p>
        </p:txBody>
      </p:sp>
      <p:pic>
        <p:nvPicPr>
          <p:cNvPr id="8" name="Afbeelding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802" y="2205817"/>
            <a:ext cx="1137435" cy="3033158"/>
          </a:xfrm>
          <a:prstGeom prst="rect">
            <a:avLst/>
          </a:prstGeom>
        </p:spPr>
      </p:pic>
      <p:sp>
        <p:nvSpPr>
          <p:cNvPr id="9" name="Afgeronde rechthoek 8">
            <a:hlinkClick r:id="rId3" action="ppaction://hlinksldjump"/>
            <a:extLst>
              <a:ext uri="{FF2B5EF4-FFF2-40B4-BE49-F238E27FC236}">
                <a16:creationId xmlns:a16="http://schemas.microsoft.com/office/drawing/2014/main" id="{2789EAD5-5F31-05E5-2BFF-478DFA1314E7}"/>
              </a:ext>
            </a:extLst>
          </p:cNvPr>
          <p:cNvSpPr/>
          <p:nvPr/>
        </p:nvSpPr>
        <p:spPr>
          <a:xfrm>
            <a:off x="8739093" y="6135389"/>
            <a:ext cx="2614707" cy="277091"/>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b="1">
                <a:solidFill>
                  <a:srgbClr val="25944A"/>
                </a:solidFill>
                <a:latin typeface="Segoe Print" panose="02000600000000000000" pitchFamily="2" charset="0"/>
              </a:rPr>
              <a:t>Terug naar eten en drinken &gt;</a:t>
            </a:r>
          </a:p>
        </p:txBody>
      </p:sp>
    </p:spTree>
    <p:extLst>
      <p:ext uri="{BB962C8B-B14F-4D97-AF65-F5344CB8AC3E}">
        <p14:creationId xmlns:p14="http://schemas.microsoft.com/office/powerpoint/2010/main" val="3526842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a:latin typeface="Segoe Print"/>
              </a:rPr>
              <a:t>Voedingsaanbod 1-13 jaar </a:t>
            </a:r>
            <a:r>
              <a:rPr lang="nl-NL" sz="1600">
                <a:latin typeface="Segoe Print"/>
              </a:rPr>
              <a:t>1/2</a:t>
            </a:r>
          </a:p>
        </p:txBody>
      </p:sp>
      <p:sp>
        <p:nvSpPr>
          <p:cNvPr id="5" name="Tijdelijke aanduiding voor inhoud 4"/>
          <p:cNvSpPr>
            <a:spLocks noGrp="1"/>
          </p:cNvSpPr>
          <p:nvPr>
            <p:ph idx="1"/>
          </p:nvPr>
        </p:nvSpPr>
        <p:spPr>
          <a:xfrm>
            <a:off x="1742653" y="1457141"/>
            <a:ext cx="7944658" cy="4735756"/>
          </a:xfrm>
        </p:spPr>
        <p:txBody>
          <a:bodyPr/>
          <a:lstStyle/>
          <a:p>
            <a:r>
              <a:rPr lang="nl-NL">
                <a:solidFill>
                  <a:schemeClr val="accent6">
                    <a:lumMod val="50000"/>
                  </a:schemeClr>
                </a:solidFill>
                <a:cs typeface="Calibri" panose="020F0502020204030204"/>
              </a:rPr>
              <a:t>Leerlingen nemen hun eigen eten en drinken voor in de pauze en de lunch mee naar school. De leerkrachten lunchen samen met de kinderen in hun eigen groepsruimte </a:t>
            </a:r>
          </a:p>
          <a:p>
            <a:r>
              <a:rPr lang="nl-NL">
                <a:solidFill>
                  <a:schemeClr val="accent6">
                    <a:lumMod val="50000"/>
                  </a:schemeClr>
                </a:solidFill>
                <a:cs typeface="Calibri" panose="020F0502020204030204"/>
              </a:rPr>
              <a:t>De afspraken hierover hebben we vastgelegd in ons voedingsbeleid welke is gebaseerd op de richtlijnen van </a:t>
            </a:r>
            <a:r>
              <a:rPr lang="nl-NL">
                <a:solidFill>
                  <a:schemeClr val="accent6">
                    <a:lumMod val="50000"/>
                  </a:schemeClr>
                </a:solidFill>
                <a:cs typeface="Calibri" panose="020F0502020204030204"/>
                <a:hlinkClick r:id="rId2">
                  <a:extLst>
                    <a:ext uri="{A12FA001-AC4F-418D-AE19-62706E023703}">
                      <ahyp:hlinkClr xmlns:ahyp="http://schemas.microsoft.com/office/drawing/2018/hyperlinkcolor" val="tx"/>
                    </a:ext>
                  </a:extLst>
                </a:hlinkClick>
              </a:rPr>
              <a:t>het voedingscentrum</a:t>
            </a:r>
            <a:r>
              <a:rPr lang="nl-NL">
                <a:solidFill>
                  <a:schemeClr val="accent6">
                    <a:lumMod val="50000"/>
                  </a:schemeClr>
                </a:solidFill>
                <a:cs typeface="Calibri" panose="020F0502020204030204"/>
              </a:rPr>
              <a:t>.</a:t>
            </a:r>
          </a:p>
          <a:p>
            <a:endParaRPr lang="nl-NL">
              <a:solidFill>
                <a:schemeClr val="accent6">
                  <a:lumMod val="50000"/>
                </a:schemeClr>
              </a:solidFill>
              <a:cs typeface="Calibri" panose="020F0502020204030204"/>
            </a:endParaRPr>
          </a:p>
          <a:p>
            <a:r>
              <a:rPr lang="nl-NL">
                <a:solidFill>
                  <a:schemeClr val="accent6">
                    <a:lumMod val="50000"/>
                  </a:schemeClr>
                </a:solidFill>
                <a:cs typeface="Calibri" panose="020F0502020204030204"/>
              </a:rPr>
              <a:t>Binnen het team zijn er afspraken gemaakt hoe om te gaan met gevallen waarin blijkt dat ouders en/of kinderen minder gezonde keuzes hebben gemaakt t.a.v. hun hapje en/of lunch.</a:t>
            </a:r>
          </a:p>
          <a:p>
            <a:r>
              <a:rPr lang="nl-NL">
                <a:solidFill>
                  <a:schemeClr val="accent6">
                    <a:lumMod val="50000"/>
                  </a:schemeClr>
                </a:solidFill>
                <a:cs typeface="Calibri" panose="020F0502020204030204"/>
              </a:rPr>
              <a:t>Leerkrachten hebben vooral een stimulerende rol en geven het goede voorbeeld. Mocht het zo zijn dat kinderen bij herhaling ongezonde hapjes en/of lunches mee naar school nemen dan wordt hierover in gesprek gegaan met de betreffende ouders.</a:t>
            </a:r>
          </a:p>
          <a:p>
            <a:endParaRPr lang="nl-NL" b="1">
              <a:solidFill>
                <a:schemeClr val="accent6">
                  <a:lumMod val="50000"/>
                </a:schemeClr>
              </a:solidFill>
              <a:cs typeface="Calibri" panose="020F0502020204030204"/>
            </a:endParaRPr>
          </a:p>
          <a:p>
            <a:r>
              <a:rPr lang="nl-NL" b="1">
                <a:solidFill>
                  <a:schemeClr val="accent6">
                    <a:lumMod val="50000"/>
                  </a:schemeClr>
                </a:solidFill>
                <a:cs typeface="Calibri" panose="020F0502020204030204"/>
              </a:rPr>
              <a:t>Voedingsbeleid Basisschool De Vaart</a:t>
            </a:r>
          </a:p>
          <a:p>
            <a:endParaRPr lang="nl-NL" b="1">
              <a:solidFill>
                <a:schemeClr val="accent6">
                  <a:lumMod val="50000"/>
                </a:schemeClr>
              </a:solidFill>
              <a:cs typeface="Calibri" panose="020F0502020204030204"/>
            </a:endParaRPr>
          </a:p>
          <a:p>
            <a:r>
              <a:rPr lang="nl-NL">
                <a:solidFill>
                  <a:schemeClr val="accent6">
                    <a:lumMod val="50000"/>
                  </a:schemeClr>
                </a:solidFill>
                <a:ea typeface="+mn-lt"/>
                <a:cs typeface="+mn-lt"/>
              </a:rPr>
              <a:t>Kinderen hebben allemaal hun eigen drinkbeker die door de dag heen gevuld kan worden met kraanwater.</a:t>
            </a:r>
            <a:endParaRPr lang="nl-NL">
              <a:solidFill>
                <a:schemeClr val="accent6">
                  <a:lumMod val="50000"/>
                </a:schemeClr>
              </a:solidFill>
            </a:endParaRPr>
          </a:p>
          <a:p>
            <a:r>
              <a:rPr lang="nl-NL">
                <a:solidFill>
                  <a:schemeClr val="accent6">
                    <a:lumMod val="50000"/>
                  </a:schemeClr>
                </a:solidFill>
                <a:cs typeface="Calibri"/>
              </a:rPr>
              <a:t>Het voedingsbeleid van basisschool De Vaart vindt u </a:t>
            </a:r>
            <a:r>
              <a:rPr lang="nl-NL" dirty="0">
                <a:solidFill>
                  <a:schemeClr val="accent6">
                    <a:lumMod val="50000"/>
                  </a:schemeClr>
                </a:solidFill>
                <a:cs typeface="Calibri"/>
                <a:hlinkClick r:id="rId3">
                  <a:extLst>
                    <a:ext uri="{A12FA001-AC4F-418D-AE19-62706E023703}">
                      <ahyp:hlinkClr xmlns:ahyp="http://schemas.microsoft.com/office/drawing/2018/hyperlinkcolor" val="tx"/>
                    </a:ext>
                  </a:extLst>
                </a:hlinkClick>
              </a:rPr>
              <a:t>hier</a:t>
            </a:r>
          </a:p>
          <a:p>
            <a:endParaRPr lang="nl-NL">
              <a:solidFill>
                <a:schemeClr val="accent6">
                  <a:lumMod val="50000"/>
                </a:schemeClr>
              </a:solidFill>
              <a:cs typeface="Calibri"/>
            </a:endParaRPr>
          </a:p>
          <a:p>
            <a:r>
              <a:rPr lang="nl-NL">
                <a:solidFill>
                  <a:schemeClr val="accent6">
                    <a:lumMod val="50000"/>
                  </a:schemeClr>
                </a:solidFill>
                <a:cs typeface="Calibri"/>
              </a:rPr>
              <a:t>Het voedingsaanbod op de kinderopvang staat beschreven in het voedingsbeleid van de betreffende organisatie:</a:t>
            </a:r>
          </a:p>
          <a:p>
            <a:r>
              <a:rPr lang="nl-NL">
                <a:ea typeface="+mn-lt"/>
                <a:cs typeface="+mn-lt"/>
                <a:hlinkClick r:id="rId4"/>
              </a:rPr>
              <a:t>Voedingsbeleid KC De Boomhut</a:t>
            </a:r>
          </a:p>
          <a:p>
            <a:r>
              <a:rPr lang="nl-NL">
                <a:ea typeface="+mn-lt"/>
                <a:cs typeface="+mn-lt"/>
                <a:hlinkClick r:id="rId5"/>
              </a:rPr>
              <a:t>V</a:t>
            </a:r>
            <a:r>
              <a:rPr lang="nl-NL">
                <a:solidFill>
                  <a:srgbClr val="FF0000"/>
                </a:solidFill>
                <a:ea typeface="+mn-lt"/>
                <a:cs typeface="+mn-lt"/>
                <a:hlinkClick r:id="rId5"/>
              </a:rPr>
              <a:t>oedingsbeleid SKL</a:t>
            </a:r>
            <a:endParaRPr lang="nl-NL">
              <a:solidFill>
                <a:srgbClr val="FF0000"/>
              </a:solidFill>
            </a:endParaRPr>
          </a:p>
        </p:txBody>
      </p:sp>
      <p:pic>
        <p:nvPicPr>
          <p:cNvPr id="8" name="Afbeelding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7358" y="2107039"/>
            <a:ext cx="1137435" cy="3033158"/>
          </a:xfrm>
          <a:prstGeom prst="rect">
            <a:avLst/>
          </a:prstGeom>
        </p:spPr>
      </p:pic>
      <p:sp>
        <p:nvSpPr>
          <p:cNvPr id="9" name="Afgeronde rechthoek 8">
            <a:hlinkClick r:id="rId7" action="ppaction://hlinksldjump"/>
            <a:extLst>
              <a:ext uri="{FF2B5EF4-FFF2-40B4-BE49-F238E27FC236}">
                <a16:creationId xmlns:a16="http://schemas.microsoft.com/office/drawing/2014/main" id="{2789EAD5-5F31-05E5-2BFF-478DFA1314E7}"/>
              </a:ext>
            </a:extLst>
          </p:cNvPr>
          <p:cNvSpPr/>
          <p:nvPr/>
        </p:nvSpPr>
        <p:spPr>
          <a:xfrm>
            <a:off x="8739093" y="6357055"/>
            <a:ext cx="2614707" cy="277091"/>
          </a:xfrm>
          <a:prstGeom prst="roundRect">
            <a:avLst/>
          </a:prstGeom>
          <a:solidFill>
            <a:schemeClr val="bg1"/>
          </a:solidFill>
          <a:ln w="6350">
            <a:solidFill>
              <a:srgbClr val="259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b="1">
                <a:solidFill>
                  <a:srgbClr val="25944A"/>
                </a:solidFill>
                <a:latin typeface="Segoe Print" panose="02000600000000000000" pitchFamily="2" charset="0"/>
              </a:rPr>
              <a:t>Terug naar eten en drinken &gt;</a:t>
            </a:r>
          </a:p>
        </p:txBody>
      </p:sp>
      <p:graphicFrame>
        <p:nvGraphicFramePr>
          <p:cNvPr id="3" name="Tabel 2">
            <a:extLst>
              <a:ext uri="{FF2B5EF4-FFF2-40B4-BE49-F238E27FC236}">
                <a16:creationId xmlns:a16="http://schemas.microsoft.com/office/drawing/2014/main" id="{8DB9A2E7-189D-0A7C-8FE2-44AD1E1B7E10}"/>
              </a:ext>
            </a:extLst>
          </p:cNvPr>
          <p:cNvGraphicFramePr>
            <a:graphicFrameLocks noGrp="1"/>
          </p:cNvGraphicFramePr>
          <p:nvPr>
            <p:extLst>
              <p:ext uri="{D42A27DB-BD31-4B8C-83A1-F6EECF244321}">
                <p14:modId xmlns:p14="http://schemas.microsoft.com/office/powerpoint/2010/main" val="779895554"/>
              </p:ext>
            </p:extLst>
          </p:nvPr>
        </p:nvGraphicFramePr>
        <p:xfrm>
          <a:off x="8113888" y="3668888"/>
          <a:ext cx="3807432" cy="2226988"/>
        </p:xfrm>
        <a:graphic>
          <a:graphicData uri="http://schemas.openxmlformats.org/drawingml/2006/table">
            <a:tbl>
              <a:tblPr firstRow="1" bandRow="1">
                <a:tableStyleId>{5C22544A-7EE6-4342-B048-85BDC9FD1C3A}</a:tableStyleId>
              </a:tblPr>
              <a:tblGrid>
                <a:gridCol w="3807432">
                  <a:extLst>
                    <a:ext uri="{9D8B030D-6E8A-4147-A177-3AD203B41FA5}">
                      <a16:colId xmlns:a16="http://schemas.microsoft.com/office/drawing/2014/main" val="342765353"/>
                    </a:ext>
                  </a:extLst>
                </a:gridCol>
              </a:tblGrid>
              <a:tr h="564444">
                <a:tc>
                  <a:txBody>
                    <a:bodyPr/>
                    <a:lstStyle/>
                    <a:p>
                      <a:pPr fontAlgn="base"/>
                      <a:r>
                        <a:rPr lang="nl-NL" sz="1200">
                          <a:effectLst/>
                        </a:rPr>
                        <a:t>Geschikt voor de kleine pauze vindt het Voedingscentrum bijvoorbeeld: ​</a:t>
                      </a:r>
                      <a:endParaRPr lang="nl-NL" b="1">
                        <a:solidFill>
                          <a:srgbClr val="FFFFFF"/>
                        </a:solidFill>
                        <a:effectLst/>
                      </a:endParaRPr>
                    </a:p>
                  </a:txBody>
                  <a:tcPr/>
                </a:tc>
                <a:extLst>
                  <a:ext uri="{0D108BD9-81ED-4DB2-BD59-A6C34878D82A}">
                    <a16:rowId xmlns:a16="http://schemas.microsoft.com/office/drawing/2014/main" val="1241332447"/>
                  </a:ext>
                </a:extLst>
              </a:tr>
              <a:tr h="1662544">
                <a:tc>
                  <a:txBody>
                    <a:bodyPr/>
                    <a:lstStyle/>
                    <a:p>
                      <a:pPr marL="342900" lvl="0" indent="-342900" fontAlgn="base">
                        <a:buFont typeface="Arial" panose="020B0604020202020204" pitchFamily="34" charset="0"/>
                        <a:buChar char="•"/>
                      </a:pPr>
                      <a:r>
                        <a:rPr lang="nl-NL" sz="1200">
                          <a:effectLst/>
                        </a:rPr>
                        <a:t>Fruit, zoals appel, peer, banaan, kiwi, druiven, meloen, pruim en mandarijn.​</a:t>
                      </a:r>
                      <a:endParaRPr lang="nl-NL" sz="960">
                        <a:effectLst/>
                      </a:endParaRPr>
                    </a:p>
                    <a:p>
                      <a:pPr marL="342900" lvl="0" indent="-342900" fontAlgn="base">
                        <a:buFont typeface="Arial" panose="020B0604020202020204" pitchFamily="34" charset="0"/>
                        <a:buChar char="•"/>
                      </a:pPr>
                      <a:r>
                        <a:rPr lang="nl-NL" sz="1200">
                          <a:effectLst/>
                        </a:rPr>
                        <a:t>Groente, zoals worteltjes, komkommer, paprika, snoeptomaatjes en radijsjes.​</a:t>
                      </a:r>
                      <a:endParaRPr lang="nl-NL" sz="960">
                        <a:effectLst/>
                      </a:endParaRPr>
                    </a:p>
                    <a:p>
                      <a:pPr marL="342900" lvl="0" indent="-342900" fontAlgn="base">
                        <a:buFont typeface="Arial" panose="020B0604020202020204" pitchFamily="34" charset="0"/>
                        <a:buChar char="•"/>
                      </a:pPr>
                      <a:r>
                        <a:rPr lang="nl-NL" sz="1200">
                          <a:effectLst/>
                        </a:rPr>
                        <a:t>Volkoren of bruine boterham, volkoren knäckebröd, roggebrood of mueslibol. Kijk voor geschikt beleg bij ‘Eten tijdens de overblijf’.​</a:t>
                      </a:r>
                      <a:endParaRPr lang="nl-NL" sz="960">
                        <a:effectLst/>
                        <a:latin typeface="Arial" panose="020B0604020202020204" pitchFamily="34" charset="0"/>
                      </a:endParaRPr>
                    </a:p>
                  </a:txBody>
                  <a:tcPr/>
                </a:tc>
                <a:extLst>
                  <a:ext uri="{0D108BD9-81ED-4DB2-BD59-A6C34878D82A}">
                    <a16:rowId xmlns:a16="http://schemas.microsoft.com/office/drawing/2014/main" val="2416178676"/>
                  </a:ext>
                </a:extLst>
              </a:tr>
            </a:tbl>
          </a:graphicData>
        </a:graphic>
      </p:graphicFrame>
    </p:spTree>
    <p:extLst>
      <p:ext uri="{BB962C8B-B14F-4D97-AF65-F5344CB8AC3E}">
        <p14:creationId xmlns:p14="http://schemas.microsoft.com/office/powerpoint/2010/main" val="332728072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solidFill>
          <a:schemeClr val="bg1"/>
        </a:solidFill>
        <a:effectLst>
          <a:outerShdw blurRad="114300" algn="tl" rotWithShape="0">
            <a:prstClr val="black">
              <a:alpha val="40000"/>
            </a:prstClr>
          </a:outerShdw>
        </a:effectLst>
      </a:spPr>
      <a:bodyPr wrap="square" lIns="180000" tIns="180000" rIns="72000" bIns="180000" rtlCol="0" anchor="ctr">
        <a:noAutofit/>
      </a:bodyPr>
      <a:lstStyle>
        <a:defPPr algn="ctr">
          <a:lnSpc>
            <a:spcPts val="3000"/>
          </a:lnSpc>
          <a:defRPr sz="2000" b="1" dirty="0">
            <a:solidFill>
              <a:srgbClr val="25944A"/>
            </a:solidFill>
            <a:latin typeface="Comic Sans MS" panose="030F0702030302020204" pitchFamily="66"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4151be-8d90-4939-a0a2-715f88231c44">
      <Terms xmlns="http://schemas.microsoft.com/office/infopath/2007/PartnerControls"/>
    </lcf76f155ced4ddcb4097134ff3c332f>
    <TaxCatchAll xmlns="e02a8f62-8249-448c-b25a-6df3abc2f62f" xsi:nil="true"/>
    <SharedWithUsers xmlns="f715a75e-8961-4b5f-8f6a-b797e9d73c1f">
      <UserInfo>
        <DisplayName>Jessica Keijzer</DisplayName>
        <AccountId>35</AccountId>
        <AccountType/>
      </UserInfo>
      <UserInfo>
        <DisplayName>Danielle Kreb</DisplayName>
        <AccountId>139</AccountId>
        <AccountType/>
      </UserInfo>
      <UserInfo>
        <DisplayName>Marian Dufrenne</DisplayName>
        <AccountId>65</AccountId>
        <AccountType/>
      </UserInfo>
      <UserInfo>
        <DisplayName>Ruud van Geene</DisplayName>
        <AccountId>31</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4A4F703FDD1AE4B8B1D2D9DFD580741" ma:contentTypeVersion="16" ma:contentTypeDescription="Een nieuw document maken." ma:contentTypeScope="" ma:versionID="7aa63bf857d476774cb4337cd219c545">
  <xsd:schema xmlns:xsd="http://www.w3.org/2001/XMLSchema" xmlns:xs="http://www.w3.org/2001/XMLSchema" xmlns:p="http://schemas.microsoft.com/office/2006/metadata/properties" xmlns:ns2="e24151be-8d90-4939-a0a2-715f88231c44" xmlns:ns3="f715a75e-8961-4b5f-8f6a-b797e9d73c1f" xmlns:ns4="e02a8f62-8249-448c-b25a-6df3abc2f62f" targetNamespace="http://schemas.microsoft.com/office/2006/metadata/properties" ma:root="true" ma:fieldsID="b15e934e16ffa6182e9dc084e092ec69" ns2:_="" ns3:_="" ns4:_="">
    <xsd:import namespace="e24151be-8d90-4939-a0a2-715f88231c44"/>
    <xsd:import namespace="f715a75e-8961-4b5f-8f6a-b797e9d73c1f"/>
    <xsd:import namespace="e02a8f62-8249-448c-b25a-6df3abc2f62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4:TaxCatchAll"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4151be-8d90-4939-a0a2-715f88231c4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Afbeeldingtags" ma:readOnly="false" ma:fieldId="{5cf76f15-5ced-4ddc-b409-7134ff3c332f}" ma:taxonomyMulti="true" ma:sspId="0aa2c0de-04f7-4233-8e74-9a01c6da106c"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715a75e-8961-4b5f-8f6a-b797e9d73c1f"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2a8f62-8249-448c-b25a-6df3abc2f62f"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DF01F2F2-FFA8-41AE-A38E-AB318DC47258}" ma:internalName="TaxCatchAll" ma:showField="CatchAllData" ma:web="{f715a75e-8961-4b5f-8f6a-b797e9d73c1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745D89-26C5-4A08-9F03-F80F2E172500}">
  <ds:schemaRefs>
    <ds:schemaRef ds:uri="e02a8f62-8249-448c-b25a-6df3abc2f62f"/>
    <ds:schemaRef ds:uri="e24151be-8d90-4939-a0a2-715f88231c44"/>
    <ds:schemaRef ds:uri="f715a75e-8961-4b5f-8f6a-b797e9d73c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6176B97-FA7E-46F0-B9FC-B28885155D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4151be-8d90-4939-a0a2-715f88231c44"/>
    <ds:schemaRef ds:uri="f715a75e-8961-4b5f-8f6a-b797e9d73c1f"/>
    <ds:schemaRef ds:uri="e02a8f62-8249-448c-b25a-6df3abc2f6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EBF03CD-238D-4F9C-B8C0-34BCFADE152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TotalTime>
  <Words>5115</Words>
  <Application>Microsoft Office PowerPoint</Application>
  <PresentationFormat>Breedbeeld</PresentationFormat>
  <Paragraphs>350</Paragraphs>
  <Slides>25</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25</vt:i4>
      </vt:variant>
    </vt:vector>
  </HeadingPairs>
  <TitlesOfParts>
    <vt:vector size="30" baseType="lpstr">
      <vt:lpstr>Arial</vt:lpstr>
      <vt:lpstr>Calibri</vt:lpstr>
      <vt:lpstr>Calibri Light</vt:lpstr>
      <vt:lpstr>Segoe Print</vt:lpstr>
      <vt:lpstr>Kantoorthema</vt:lpstr>
      <vt:lpstr>PowerPoint-presentatie</vt:lpstr>
      <vt:lpstr>Actief transport</vt:lpstr>
      <vt:lpstr>Waarom deze infographic?</vt:lpstr>
      <vt:lpstr>Educatie</vt:lpstr>
      <vt:lpstr>Feestelijke gelegenheden</vt:lpstr>
      <vt:lpstr>Bewegend leren</vt:lpstr>
      <vt:lpstr>Eten en drinken</vt:lpstr>
      <vt:lpstr>Voedingsaanbod tot 1 jaar 1/2</vt:lpstr>
      <vt:lpstr>Voedingsaanbod 1-13 jaar 1/2</vt:lpstr>
      <vt:lpstr>Slapen en rusten</vt:lpstr>
      <vt:lpstr>Bewegen en spel 0-4 jaar</vt:lpstr>
      <vt:lpstr>Bewegen op school 2/2</vt:lpstr>
      <vt:lpstr>Bewegen op school 1/2</vt:lpstr>
      <vt:lpstr>Extra beweegactiviteiten</vt:lpstr>
      <vt:lpstr>Centrum voor Jeugd en Gezin &amp; sociale kaart</vt:lpstr>
      <vt:lpstr>Ondersteuning sensomotorische ontwikkeling</vt:lpstr>
      <vt:lpstr>Observeren en signaleren 1/2</vt:lpstr>
      <vt:lpstr>Observeren en signaleren 2/2</vt:lpstr>
      <vt:lpstr>Kind- en ouderparticipatie</vt:lpstr>
      <vt:lpstr>Schoolomgeving</vt:lpstr>
      <vt:lpstr>Monkey moves</vt:lpstr>
      <vt:lpstr>Afspraken en voorbeeldfunctie</vt:lpstr>
      <vt:lpstr>Theoretische onderbouwing 1/2</vt:lpstr>
      <vt:lpstr>Theoretische onderbouwing 2/2</vt:lpstr>
      <vt:lpstr>Colofon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Gezonde leefstijl voedingen bewegen</dc:subject>
  <dc:creator>lex@lexenzo.nl</dc:creator>
  <cp:keywords/>
  <dc:description/>
  <cp:lastModifiedBy>Ruud van Geene</cp:lastModifiedBy>
  <cp:revision>111</cp:revision>
  <cp:lastPrinted>2022-07-26T11:42:03Z</cp:lastPrinted>
  <dcterms:created xsi:type="dcterms:W3CDTF">2019-07-31T08:54:23Z</dcterms:created>
  <dcterms:modified xsi:type="dcterms:W3CDTF">2023-08-25T07:42:32Z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0x01010054A4F703FDD1AE4B8B1D2D9DFD580741</vt:lpwstr>
  </property>
  <property fmtid="{D5CDD505-2E9C-101B-9397-08002B2CF9AE}" pid="3" name="MediaServiceImageTags">
    <vt:lpwstr/>
  </property>
</Properties>
</file>